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72" r:id="rId4"/>
    <p:sldId id="285" r:id="rId5"/>
    <p:sldId id="286" r:id="rId6"/>
    <p:sldId id="261" r:id="rId7"/>
    <p:sldId id="262" r:id="rId8"/>
    <p:sldId id="282" r:id="rId9"/>
    <p:sldId id="263" r:id="rId10"/>
    <p:sldId id="257" r:id="rId11"/>
    <p:sldId id="279" r:id="rId12"/>
    <p:sldId id="283" r:id="rId13"/>
    <p:sldId id="259" r:id="rId14"/>
    <p:sldId id="260" r:id="rId15"/>
    <p:sldId id="290" r:id="rId16"/>
    <p:sldId id="291" r:id="rId17"/>
    <p:sldId id="292" r:id="rId18"/>
    <p:sldId id="293" r:id="rId19"/>
    <p:sldId id="265" r:id="rId20"/>
    <p:sldId id="294" r:id="rId21"/>
    <p:sldId id="295" r:id="rId22"/>
    <p:sldId id="280" r:id="rId23"/>
    <p:sldId id="284" r:id="rId24"/>
    <p:sldId id="288" r:id="rId25"/>
    <p:sldId id="289" r:id="rId26"/>
    <p:sldId id="296" r:id="rId27"/>
    <p:sldId id="281" r:id="rId28"/>
    <p:sldId id="277" r:id="rId29"/>
    <p:sldId id="276" r:id="rId30"/>
    <p:sldId id="268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236"/>
    <p:restoredTop sz="97843"/>
  </p:normalViewPr>
  <p:slideViewPr>
    <p:cSldViewPr snapToGrid="0" snapToObjects="1">
      <p:cViewPr>
        <p:scale>
          <a:sx n="130" d="100"/>
          <a:sy n="130" d="100"/>
        </p:scale>
        <p:origin x="1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07A021-7BA5-464E-A8D0-AEC0DB387F48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45732-CF07-D144-871A-DE6351AB2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9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58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332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20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41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59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1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82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245732-CF07-D144-871A-DE6351AB200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44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0F5FC-4CD8-224F-8CFD-455652AAA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B54BB-5731-6B44-975B-2C7310F06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F0420-BB37-CE4F-978B-FD33C53EE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7CB0-94CB-D742-8A15-4034BF174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AC330-46D5-EA47-AD1E-97EA731C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92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4E7BE-5845-CC41-BF0B-5BA074D4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F755D-D1A9-F94F-84AF-91C46D058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F0A4-9EA1-3646-ACB6-32AB8533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5ACF9-1E3C-4742-B056-FCEA684B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85622-6269-8744-8205-01AE6C0F9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70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87577-F69D-694A-8596-BDE10A6B6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9DE9F-B39D-E94C-A32E-40D0AC669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139E4-73EE-E44B-AF9E-DDFAEDD88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83D8B-1254-9543-854B-C4D2CB713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61DB8-303C-3041-9174-22096231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1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93EE1-3D7E-3242-9619-24D4D34AB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AE130-4F6A-F143-9B50-564741B55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760E-F3A7-CF47-AB9F-A9710F9F4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37705-2056-734E-9255-B3DC4B29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2F6A5-8FC1-7546-A291-D42D49DCC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5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EAED-1F83-5341-B918-F79C465C8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0B833-A6EF-C24D-8731-73A1658E7F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6BD4-5BD0-644E-ABDF-322F81205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721D3-36B1-3046-9797-CCF03996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03823-4BC5-C54E-8825-B4DD7449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3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13C0-2F86-944B-AD4C-53371F19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0EB3-DF4E-4941-9A00-8B52570A1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6B3C5-11C1-F145-B5A1-D07EBD999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95CB7-606A-8446-A574-AB3FCD149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3C202-B607-0A4E-B5ED-897232F3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CBA7E-B0AB-894B-AE15-610D77D6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3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36D50-2A40-C442-86AD-C1F989F02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1F9FC-C660-3543-825E-28B33EAA5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8B955-80A3-FD48-A768-1D3AC3C35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2BB7AC-B02F-9A44-98B2-EBB819C3B1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28108-B8F5-7D42-A91D-81699283A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270CC6-AE5C-A547-B107-5F33568E3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BE5E1C-3A8C-054B-9914-3B6DB1E9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80A24-CB94-E541-AB48-7FF7CF5D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001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2B51F-F1A4-A347-9143-74DAC272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95814-4F60-D94D-94A7-F9004033F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A5F188-75EB-DF4B-9ADB-B0D2656C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9CC434-5231-1247-8846-8D549597C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6269F8-8047-1940-B366-1AAC14491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5938F-B0B8-574E-A4DA-6EDA5DDC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A27F3-07E3-0642-8F8A-2206490D7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41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EC761-9A01-4D42-9286-E547A32E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42F76-C382-FE45-870C-B21B827F6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880CA-5CA4-2B49-9998-6AE4DD37B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5401E-4865-D344-9AFC-D2F9E663C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F61A4-C3BC-E44F-AAFE-74291CF3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43F2D-F45A-D64B-B9AC-C755B2F85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8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F0F85-2E03-C044-B5E5-99B792BAA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1D830-384D-FE46-AF3D-A2172E0433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A3ABA8-846E-BE49-9533-C8246E0D2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50EC2-6271-CA4B-8467-F10AA5BF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0F83-05CF-904E-9808-1763B7E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AC412-A682-A54D-9DA1-91B6C5EC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70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57696-0601-7844-B6B3-CE25DA63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274A4A-7E48-9149-BF7C-A2885AAC3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152DF-6551-A648-844C-BBFE0D3FD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20CA8-33F7-7240-B8EB-A9A8F354AA7F}" type="datetimeFigureOut">
              <a:rPr lang="en-US" smtClean="0"/>
              <a:t>10/29/20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DEDC3-01DF-994D-A478-CF25B13B3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A861A-C0DF-3D41-B517-78B8CD9888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D0BFC-446D-3B4C-AD9A-63D5F0D526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69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717C-A34C-1F49-98FA-9B69F10E07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HOTSeALS-TERIFIC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416F9-1BB5-FC40-AE34-83A12D784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</a:p>
          <a:p>
            <a:r>
              <a:rPr lang="en-US" dirty="0"/>
              <a:t>Nicolai von Oppeln-Bronikowski</a:t>
            </a:r>
          </a:p>
        </p:txBody>
      </p:sp>
    </p:spTree>
    <p:extLst>
      <p:ext uri="{BB962C8B-B14F-4D97-AF65-F5344CB8AC3E}">
        <p14:creationId xmlns:p14="http://schemas.microsoft.com/office/powerpoint/2010/main" val="106455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6688-CABA-8A47-BB42-1AC694CF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604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Mixed layer and convective product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2D6E6F-88F6-8445-9757-5D83DC0FA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36005"/>
            <a:ext cx="5956301" cy="3970867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39A63C57-4B68-C44D-9AC4-AEFF41259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2336006"/>
            <a:ext cx="5956300" cy="397086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077712-997A-DA45-AA45-DAE06AA25A09}"/>
              </a:ext>
            </a:extLst>
          </p:cNvPr>
          <p:cNvSpPr/>
          <p:nvPr/>
        </p:nvSpPr>
        <p:spPr>
          <a:xfrm>
            <a:off x="838200" y="1306577"/>
            <a:ext cx="42849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Using 2 MLD criterions: Delta T=0.05 C and Delta Sigma = 0.01 kg/m3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737204-75E0-864B-9FBB-865CB3D4C508}"/>
              </a:ext>
            </a:extLst>
          </p:cNvPr>
          <p:cNvSpPr/>
          <p:nvPr/>
        </p:nvSpPr>
        <p:spPr>
          <a:xfrm>
            <a:off x="5715000" y="1193966"/>
            <a:ext cx="58875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Volumetric plot from binning density and calculating the total depth occupied by a density class. The composition of LSW from 2 sources is visible by the merging into LSW during convection in February – March, anomaly in </a:t>
            </a:r>
            <a:r>
              <a:rPr lang="en-US" sz="1600" dirty="0" err="1"/>
              <a:t>Febr</a:t>
            </a:r>
            <a:r>
              <a:rPr lang="en-US" sz="1600" dirty="0"/>
              <a:t>. could be from an eddy.</a:t>
            </a:r>
          </a:p>
        </p:txBody>
      </p:sp>
    </p:spTree>
    <p:extLst>
      <p:ext uri="{BB962C8B-B14F-4D97-AF65-F5344CB8AC3E}">
        <p14:creationId xmlns:p14="http://schemas.microsoft.com/office/powerpoint/2010/main" val="1018900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BE16C-8A44-3441-9D38-7BA95B99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 Diagram January 15-May 15,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BA48-D70C-BB48-9AA8-122C5613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793"/>
            <a:ext cx="10515600" cy="117706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Water transformation takes place Feb. to 1st of April , Oxygen moves from 100% in winter to 94% end of convection period (outgassing) </a:t>
            </a:r>
          </a:p>
          <a:p>
            <a:r>
              <a:rPr lang="en-US" sz="2000" dirty="0"/>
              <a:t>Composition of LSW 2020 from 2 sources is clearly visible (one oxygenated from shelf? And one slightly more depleted)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F03C-D674-8D45-9A95-5C1338BCC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3" y="2664863"/>
            <a:ext cx="6224954" cy="41499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BA9CAD-07D1-884C-907A-CAF920945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047" y="2664862"/>
            <a:ext cx="6224954" cy="414996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324DAE18-7790-484F-8CF6-A3A9898886BD}"/>
              </a:ext>
            </a:extLst>
          </p:cNvPr>
          <p:cNvSpPr/>
          <p:nvPr/>
        </p:nvSpPr>
        <p:spPr>
          <a:xfrm>
            <a:off x="1981201" y="4806461"/>
            <a:ext cx="2161702" cy="926862"/>
          </a:xfrm>
          <a:custGeom>
            <a:avLst/>
            <a:gdLst>
              <a:gd name="connsiteX0" fmla="*/ 0 w 2040051"/>
              <a:gd name="connsiteY0" fmla="*/ 93785 h 504482"/>
              <a:gd name="connsiteX1" fmla="*/ 867508 w 2040051"/>
              <a:gd name="connsiteY1" fmla="*/ 269631 h 504482"/>
              <a:gd name="connsiteX2" fmla="*/ 1559169 w 2040051"/>
              <a:gd name="connsiteY2" fmla="*/ 504093 h 504482"/>
              <a:gd name="connsiteX3" fmla="*/ 2039815 w 2040051"/>
              <a:gd name="connsiteY3" fmla="*/ 316523 h 504482"/>
              <a:gd name="connsiteX4" fmla="*/ 1500554 w 2040051"/>
              <a:gd name="connsiteY4" fmla="*/ 0 h 504482"/>
              <a:gd name="connsiteX0" fmla="*/ 0 w 2286000"/>
              <a:gd name="connsiteY0" fmla="*/ 480646 h 891774"/>
              <a:gd name="connsiteX1" fmla="*/ 867508 w 2286000"/>
              <a:gd name="connsiteY1" fmla="*/ 656492 h 891774"/>
              <a:gd name="connsiteX2" fmla="*/ 1559169 w 2286000"/>
              <a:gd name="connsiteY2" fmla="*/ 890954 h 891774"/>
              <a:gd name="connsiteX3" fmla="*/ 2039815 w 2286000"/>
              <a:gd name="connsiteY3" fmla="*/ 703384 h 891774"/>
              <a:gd name="connsiteX4" fmla="*/ 2286000 w 2286000"/>
              <a:gd name="connsiteY4" fmla="*/ 0 h 891774"/>
              <a:gd name="connsiteX0" fmla="*/ 0 w 2077192"/>
              <a:gd name="connsiteY0" fmla="*/ 504092 h 915276"/>
              <a:gd name="connsiteX1" fmla="*/ 867508 w 2077192"/>
              <a:gd name="connsiteY1" fmla="*/ 679938 h 915276"/>
              <a:gd name="connsiteX2" fmla="*/ 1559169 w 2077192"/>
              <a:gd name="connsiteY2" fmla="*/ 914400 h 915276"/>
              <a:gd name="connsiteX3" fmla="*/ 2039815 w 2077192"/>
              <a:gd name="connsiteY3" fmla="*/ 726830 h 915276"/>
              <a:gd name="connsiteX4" fmla="*/ 2051538 w 2077192"/>
              <a:gd name="connsiteY4" fmla="*/ 0 h 915276"/>
              <a:gd name="connsiteX0" fmla="*/ 0 w 2166319"/>
              <a:gd name="connsiteY0" fmla="*/ 504092 h 915139"/>
              <a:gd name="connsiteX1" fmla="*/ 867508 w 2166319"/>
              <a:gd name="connsiteY1" fmla="*/ 679938 h 915139"/>
              <a:gd name="connsiteX2" fmla="*/ 1559169 w 2166319"/>
              <a:gd name="connsiteY2" fmla="*/ 914400 h 915139"/>
              <a:gd name="connsiteX3" fmla="*/ 2145322 w 2166319"/>
              <a:gd name="connsiteY3" fmla="*/ 597876 h 915139"/>
              <a:gd name="connsiteX4" fmla="*/ 2051538 w 2166319"/>
              <a:gd name="connsiteY4" fmla="*/ 0 h 915139"/>
              <a:gd name="connsiteX0" fmla="*/ 0 w 2161702"/>
              <a:gd name="connsiteY0" fmla="*/ 515815 h 926862"/>
              <a:gd name="connsiteX1" fmla="*/ 867508 w 2161702"/>
              <a:gd name="connsiteY1" fmla="*/ 691661 h 926862"/>
              <a:gd name="connsiteX2" fmla="*/ 1559169 w 2161702"/>
              <a:gd name="connsiteY2" fmla="*/ 926123 h 926862"/>
              <a:gd name="connsiteX3" fmla="*/ 2145322 w 2161702"/>
              <a:gd name="connsiteY3" fmla="*/ 609599 h 926862"/>
              <a:gd name="connsiteX4" fmla="*/ 2016369 w 2161702"/>
              <a:gd name="connsiteY4" fmla="*/ 0 h 9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02" h="926862">
                <a:moveTo>
                  <a:pt x="0" y="515815"/>
                </a:moveTo>
                <a:cubicBezTo>
                  <a:pt x="303823" y="569545"/>
                  <a:pt x="607647" y="623276"/>
                  <a:pt x="867508" y="691661"/>
                </a:cubicBezTo>
                <a:cubicBezTo>
                  <a:pt x="1127369" y="760046"/>
                  <a:pt x="1346200" y="939800"/>
                  <a:pt x="1559169" y="926123"/>
                </a:cubicBezTo>
                <a:cubicBezTo>
                  <a:pt x="1772138" y="912446"/>
                  <a:pt x="2069122" y="763953"/>
                  <a:pt x="2145322" y="609599"/>
                </a:cubicBezTo>
                <a:cubicBezTo>
                  <a:pt x="2221522" y="455245"/>
                  <a:pt x="2006600" y="136769"/>
                  <a:pt x="2016369" y="0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F5691D-828A-A940-B19B-50E8F5FED609}"/>
              </a:ext>
            </a:extLst>
          </p:cNvPr>
          <p:cNvSpPr/>
          <p:nvPr/>
        </p:nvSpPr>
        <p:spPr>
          <a:xfrm>
            <a:off x="7971694" y="4806461"/>
            <a:ext cx="2161702" cy="926862"/>
          </a:xfrm>
          <a:custGeom>
            <a:avLst/>
            <a:gdLst>
              <a:gd name="connsiteX0" fmla="*/ 0 w 2040051"/>
              <a:gd name="connsiteY0" fmla="*/ 93785 h 504482"/>
              <a:gd name="connsiteX1" fmla="*/ 867508 w 2040051"/>
              <a:gd name="connsiteY1" fmla="*/ 269631 h 504482"/>
              <a:gd name="connsiteX2" fmla="*/ 1559169 w 2040051"/>
              <a:gd name="connsiteY2" fmla="*/ 504093 h 504482"/>
              <a:gd name="connsiteX3" fmla="*/ 2039815 w 2040051"/>
              <a:gd name="connsiteY3" fmla="*/ 316523 h 504482"/>
              <a:gd name="connsiteX4" fmla="*/ 1500554 w 2040051"/>
              <a:gd name="connsiteY4" fmla="*/ 0 h 504482"/>
              <a:gd name="connsiteX0" fmla="*/ 0 w 2286000"/>
              <a:gd name="connsiteY0" fmla="*/ 480646 h 891774"/>
              <a:gd name="connsiteX1" fmla="*/ 867508 w 2286000"/>
              <a:gd name="connsiteY1" fmla="*/ 656492 h 891774"/>
              <a:gd name="connsiteX2" fmla="*/ 1559169 w 2286000"/>
              <a:gd name="connsiteY2" fmla="*/ 890954 h 891774"/>
              <a:gd name="connsiteX3" fmla="*/ 2039815 w 2286000"/>
              <a:gd name="connsiteY3" fmla="*/ 703384 h 891774"/>
              <a:gd name="connsiteX4" fmla="*/ 2286000 w 2286000"/>
              <a:gd name="connsiteY4" fmla="*/ 0 h 891774"/>
              <a:gd name="connsiteX0" fmla="*/ 0 w 2077192"/>
              <a:gd name="connsiteY0" fmla="*/ 504092 h 915276"/>
              <a:gd name="connsiteX1" fmla="*/ 867508 w 2077192"/>
              <a:gd name="connsiteY1" fmla="*/ 679938 h 915276"/>
              <a:gd name="connsiteX2" fmla="*/ 1559169 w 2077192"/>
              <a:gd name="connsiteY2" fmla="*/ 914400 h 915276"/>
              <a:gd name="connsiteX3" fmla="*/ 2039815 w 2077192"/>
              <a:gd name="connsiteY3" fmla="*/ 726830 h 915276"/>
              <a:gd name="connsiteX4" fmla="*/ 2051538 w 2077192"/>
              <a:gd name="connsiteY4" fmla="*/ 0 h 915276"/>
              <a:gd name="connsiteX0" fmla="*/ 0 w 2166319"/>
              <a:gd name="connsiteY0" fmla="*/ 504092 h 915139"/>
              <a:gd name="connsiteX1" fmla="*/ 867508 w 2166319"/>
              <a:gd name="connsiteY1" fmla="*/ 679938 h 915139"/>
              <a:gd name="connsiteX2" fmla="*/ 1559169 w 2166319"/>
              <a:gd name="connsiteY2" fmla="*/ 914400 h 915139"/>
              <a:gd name="connsiteX3" fmla="*/ 2145322 w 2166319"/>
              <a:gd name="connsiteY3" fmla="*/ 597876 h 915139"/>
              <a:gd name="connsiteX4" fmla="*/ 2051538 w 2166319"/>
              <a:gd name="connsiteY4" fmla="*/ 0 h 915139"/>
              <a:gd name="connsiteX0" fmla="*/ 0 w 2161702"/>
              <a:gd name="connsiteY0" fmla="*/ 515815 h 926862"/>
              <a:gd name="connsiteX1" fmla="*/ 867508 w 2161702"/>
              <a:gd name="connsiteY1" fmla="*/ 691661 h 926862"/>
              <a:gd name="connsiteX2" fmla="*/ 1559169 w 2161702"/>
              <a:gd name="connsiteY2" fmla="*/ 926123 h 926862"/>
              <a:gd name="connsiteX3" fmla="*/ 2145322 w 2161702"/>
              <a:gd name="connsiteY3" fmla="*/ 609599 h 926862"/>
              <a:gd name="connsiteX4" fmla="*/ 2016369 w 2161702"/>
              <a:gd name="connsiteY4" fmla="*/ 0 h 9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02" h="926862">
                <a:moveTo>
                  <a:pt x="0" y="515815"/>
                </a:moveTo>
                <a:cubicBezTo>
                  <a:pt x="303823" y="569545"/>
                  <a:pt x="607647" y="623276"/>
                  <a:pt x="867508" y="691661"/>
                </a:cubicBezTo>
                <a:cubicBezTo>
                  <a:pt x="1127369" y="760046"/>
                  <a:pt x="1346200" y="939800"/>
                  <a:pt x="1559169" y="926123"/>
                </a:cubicBezTo>
                <a:cubicBezTo>
                  <a:pt x="1772138" y="912446"/>
                  <a:pt x="2069122" y="763953"/>
                  <a:pt x="2145322" y="609599"/>
                </a:cubicBezTo>
                <a:cubicBezTo>
                  <a:pt x="2221522" y="455245"/>
                  <a:pt x="2006600" y="136769"/>
                  <a:pt x="2016369" y="0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70C19C-1348-E849-A710-87CB8A5C13EF}"/>
              </a:ext>
            </a:extLst>
          </p:cNvPr>
          <p:cNvSpPr/>
          <p:nvPr/>
        </p:nvSpPr>
        <p:spPr>
          <a:xfrm rot="2475742">
            <a:off x="2688723" y="5625791"/>
            <a:ext cx="544267" cy="7193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4DD3A8-1982-5443-B121-89F5DA4DB77D}"/>
              </a:ext>
            </a:extLst>
          </p:cNvPr>
          <p:cNvSpPr/>
          <p:nvPr/>
        </p:nvSpPr>
        <p:spPr>
          <a:xfrm rot="2475742">
            <a:off x="8616289" y="5625791"/>
            <a:ext cx="544267" cy="7193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2D12A-772A-F44A-B86F-BB159CD14CB0}"/>
              </a:ext>
            </a:extLst>
          </p:cNvPr>
          <p:cNvSpPr txBox="1"/>
          <p:nvPr/>
        </p:nvSpPr>
        <p:spPr>
          <a:xfrm>
            <a:off x="865800" y="5733323"/>
            <a:ext cx="16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Poss. Eddy Jan later slides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D703BF-A847-7147-B402-4ABB7A94BB5B}"/>
              </a:ext>
            </a:extLst>
          </p:cNvPr>
          <p:cNvSpPr/>
          <p:nvPr/>
        </p:nvSpPr>
        <p:spPr>
          <a:xfrm>
            <a:off x="4079631" y="4290649"/>
            <a:ext cx="691661" cy="552562"/>
          </a:xfrm>
          <a:custGeom>
            <a:avLst/>
            <a:gdLst>
              <a:gd name="connsiteX0" fmla="*/ 621323 w 621323"/>
              <a:gd name="connsiteY0" fmla="*/ 0 h 597877"/>
              <a:gd name="connsiteX1" fmla="*/ 363415 w 621323"/>
              <a:gd name="connsiteY1" fmla="*/ 457200 h 597877"/>
              <a:gd name="connsiteX2" fmla="*/ 0 w 621323"/>
              <a:gd name="connsiteY2" fmla="*/ 597877 h 597877"/>
              <a:gd name="connsiteX0" fmla="*/ 621323 w 621323"/>
              <a:gd name="connsiteY0" fmla="*/ 0 h 597877"/>
              <a:gd name="connsiteX1" fmla="*/ 375138 w 621323"/>
              <a:gd name="connsiteY1" fmla="*/ 492369 h 597877"/>
              <a:gd name="connsiteX2" fmla="*/ 0 w 621323"/>
              <a:gd name="connsiteY2" fmla="*/ 597877 h 597877"/>
              <a:gd name="connsiteX0" fmla="*/ 679938 w 679938"/>
              <a:gd name="connsiteY0" fmla="*/ 0 h 509919"/>
              <a:gd name="connsiteX1" fmla="*/ 433753 w 679938"/>
              <a:gd name="connsiteY1" fmla="*/ 492369 h 509919"/>
              <a:gd name="connsiteX2" fmla="*/ 0 w 679938"/>
              <a:gd name="connsiteY2" fmla="*/ 468923 h 509919"/>
              <a:gd name="connsiteX0" fmla="*/ 679938 w 679938"/>
              <a:gd name="connsiteY0" fmla="*/ 0 h 592989"/>
              <a:gd name="connsiteX1" fmla="*/ 433753 w 679938"/>
              <a:gd name="connsiteY1" fmla="*/ 492369 h 592989"/>
              <a:gd name="connsiteX2" fmla="*/ 0 w 679938"/>
              <a:gd name="connsiteY2" fmla="*/ 468923 h 592989"/>
              <a:gd name="connsiteX0" fmla="*/ 633046 w 633046"/>
              <a:gd name="connsiteY0" fmla="*/ 0 h 651782"/>
              <a:gd name="connsiteX1" fmla="*/ 386861 w 633046"/>
              <a:gd name="connsiteY1" fmla="*/ 492369 h 651782"/>
              <a:gd name="connsiteX2" fmla="*/ 0 w 633046"/>
              <a:gd name="connsiteY2" fmla="*/ 550984 h 651782"/>
              <a:gd name="connsiteX0" fmla="*/ 633046 w 633046"/>
              <a:gd name="connsiteY0" fmla="*/ 0 h 615346"/>
              <a:gd name="connsiteX1" fmla="*/ 386861 w 633046"/>
              <a:gd name="connsiteY1" fmla="*/ 492369 h 615346"/>
              <a:gd name="connsiteX2" fmla="*/ 0 w 633046"/>
              <a:gd name="connsiteY2" fmla="*/ 550984 h 615346"/>
              <a:gd name="connsiteX0" fmla="*/ 633046 w 633046"/>
              <a:gd name="connsiteY0" fmla="*/ 0 h 597970"/>
              <a:gd name="connsiteX1" fmla="*/ 445477 w 633046"/>
              <a:gd name="connsiteY1" fmla="*/ 410307 h 597970"/>
              <a:gd name="connsiteX2" fmla="*/ 0 w 633046"/>
              <a:gd name="connsiteY2" fmla="*/ 550984 h 597970"/>
              <a:gd name="connsiteX0" fmla="*/ 633046 w 633046"/>
              <a:gd name="connsiteY0" fmla="*/ 0 h 599689"/>
              <a:gd name="connsiteX1" fmla="*/ 445477 w 633046"/>
              <a:gd name="connsiteY1" fmla="*/ 410307 h 599689"/>
              <a:gd name="connsiteX2" fmla="*/ 0 w 633046"/>
              <a:gd name="connsiteY2" fmla="*/ 550984 h 599689"/>
              <a:gd name="connsiteX0" fmla="*/ 691661 w 691661"/>
              <a:gd name="connsiteY0" fmla="*/ 0 h 537995"/>
              <a:gd name="connsiteX1" fmla="*/ 445477 w 691661"/>
              <a:gd name="connsiteY1" fmla="*/ 351692 h 537995"/>
              <a:gd name="connsiteX2" fmla="*/ 0 w 691661"/>
              <a:gd name="connsiteY2" fmla="*/ 492369 h 537995"/>
              <a:gd name="connsiteX0" fmla="*/ 691661 w 691661"/>
              <a:gd name="connsiteY0" fmla="*/ 0 h 543938"/>
              <a:gd name="connsiteX1" fmla="*/ 468923 w 691661"/>
              <a:gd name="connsiteY1" fmla="*/ 386862 h 543938"/>
              <a:gd name="connsiteX2" fmla="*/ 0 w 691661"/>
              <a:gd name="connsiteY2" fmla="*/ 492369 h 543938"/>
              <a:gd name="connsiteX0" fmla="*/ 691661 w 691661"/>
              <a:gd name="connsiteY0" fmla="*/ 0 h 549927"/>
              <a:gd name="connsiteX1" fmla="*/ 475273 w 691661"/>
              <a:gd name="connsiteY1" fmla="*/ 415437 h 549927"/>
              <a:gd name="connsiteX2" fmla="*/ 0 w 691661"/>
              <a:gd name="connsiteY2" fmla="*/ 492369 h 549927"/>
              <a:gd name="connsiteX0" fmla="*/ 691661 w 691661"/>
              <a:gd name="connsiteY0" fmla="*/ 0 h 552562"/>
              <a:gd name="connsiteX1" fmla="*/ 475273 w 691661"/>
              <a:gd name="connsiteY1" fmla="*/ 415437 h 552562"/>
              <a:gd name="connsiteX2" fmla="*/ 0 w 691661"/>
              <a:gd name="connsiteY2" fmla="*/ 492369 h 5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661" h="552562">
                <a:moveTo>
                  <a:pt x="691661" y="0"/>
                </a:moveTo>
                <a:cubicBezTo>
                  <a:pt x="614484" y="178777"/>
                  <a:pt x="571500" y="320676"/>
                  <a:pt x="475273" y="415437"/>
                </a:cubicBezTo>
                <a:cubicBezTo>
                  <a:pt x="379046" y="510198"/>
                  <a:pt x="312615" y="625230"/>
                  <a:pt x="0" y="492369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F0B965B-5C21-8143-B2C6-41595964DFE4}"/>
              </a:ext>
            </a:extLst>
          </p:cNvPr>
          <p:cNvSpPr/>
          <p:nvPr/>
        </p:nvSpPr>
        <p:spPr>
          <a:xfrm>
            <a:off x="10051936" y="4288804"/>
            <a:ext cx="691661" cy="552562"/>
          </a:xfrm>
          <a:custGeom>
            <a:avLst/>
            <a:gdLst>
              <a:gd name="connsiteX0" fmla="*/ 621323 w 621323"/>
              <a:gd name="connsiteY0" fmla="*/ 0 h 597877"/>
              <a:gd name="connsiteX1" fmla="*/ 363415 w 621323"/>
              <a:gd name="connsiteY1" fmla="*/ 457200 h 597877"/>
              <a:gd name="connsiteX2" fmla="*/ 0 w 621323"/>
              <a:gd name="connsiteY2" fmla="*/ 597877 h 597877"/>
              <a:gd name="connsiteX0" fmla="*/ 621323 w 621323"/>
              <a:gd name="connsiteY0" fmla="*/ 0 h 597877"/>
              <a:gd name="connsiteX1" fmla="*/ 375138 w 621323"/>
              <a:gd name="connsiteY1" fmla="*/ 492369 h 597877"/>
              <a:gd name="connsiteX2" fmla="*/ 0 w 621323"/>
              <a:gd name="connsiteY2" fmla="*/ 597877 h 597877"/>
              <a:gd name="connsiteX0" fmla="*/ 679938 w 679938"/>
              <a:gd name="connsiteY0" fmla="*/ 0 h 509919"/>
              <a:gd name="connsiteX1" fmla="*/ 433753 w 679938"/>
              <a:gd name="connsiteY1" fmla="*/ 492369 h 509919"/>
              <a:gd name="connsiteX2" fmla="*/ 0 w 679938"/>
              <a:gd name="connsiteY2" fmla="*/ 468923 h 509919"/>
              <a:gd name="connsiteX0" fmla="*/ 679938 w 679938"/>
              <a:gd name="connsiteY0" fmla="*/ 0 h 592989"/>
              <a:gd name="connsiteX1" fmla="*/ 433753 w 679938"/>
              <a:gd name="connsiteY1" fmla="*/ 492369 h 592989"/>
              <a:gd name="connsiteX2" fmla="*/ 0 w 679938"/>
              <a:gd name="connsiteY2" fmla="*/ 468923 h 592989"/>
              <a:gd name="connsiteX0" fmla="*/ 633046 w 633046"/>
              <a:gd name="connsiteY0" fmla="*/ 0 h 651782"/>
              <a:gd name="connsiteX1" fmla="*/ 386861 w 633046"/>
              <a:gd name="connsiteY1" fmla="*/ 492369 h 651782"/>
              <a:gd name="connsiteX2" fmla="*/ 0 w 633046"/>
              <a:gd name="connsiteY2" fmla="*/ 550984 h 651782"/>
              <a:gd name="connsiteX0" fmla="*/ 633046 w 633046"/>
              <a:gd name="connsiteY0" fmla="*/ 0 h 615346"/>
              <a:gd name="connsiteX1" fmla="*/ 386861 w 633046"/>
              <a:gd name="connsiteY1" fmla="*/ 492369 h 615346"/>
              <a:gd name="connsiteX2" fmla="*/ 0 w 633046"/>
              <a:gd name="connsiteY2" fmla="*/ 550984 h 615346"/>
              <a:gd name="connsiteX0" fmla="*/ 633046 w 633046"/>
              <a:gd name="connsiteY0" fmla="*/ 0 h 597970"/>
              <a:gd name="connsiteX1" fmla="*/ 445477 w 633046"/>
              <a:gd name="connsiteY1" fmla="*/ 410307 h 597970"/>
              <a:gd name="connsiteX2" fmla="*/ 0 w 633046"/>
              <a:gd name="connsiteY2" fmla="*/ 550984 h 597970"/>
              <a:gd name="connsiteX0" fmla="*/ 633046 w 633046"/>
              <a:gd name="connsiteY0" fmla="*/ 0 h 599689"/>
              <a:gd name="connsiteX1" fmla="*/ 445477 w 633046"/>
              <a:gd name="connsiteY1" fmla="*/ 410307 h 599689"/>
              <a:gd name="connsiteX2" fmla="*/ 0 w 633046"/>
              <a:gd name="connsiteY2" fmla="*/ 550984 h 599689"/>
              <a:gd name="connsiteX0" fmla="*/ 691661 w 691661"/>
              <a:gd name="connsiteY0" fmla="*/ 0 h 537995"/>
              <a:gd name="connsiteX1" fmla="*/ 445477 w 691661"/>
              <a:gd name="connsiteY1" fmla="*/ 351692 h 537995"/>
              <a:gd name="connsiteX2" fmla="*/ 0 w 691661"/>
              <a:gd name="connsiteY2" fmla="*/ 492369 h 537995"/>
              <a:gd name="connsiteX0" fmla="*/ 691661 w 691661"/>
              <a:gd name="connsiteY0" fmla="*/ 0 h 543938"/>
              <a:gd name="connsiteX1" fmla="*/ 468923 w 691661"/>
              <a:gd name="connsiteY1" fmla="*/ 386862 h 543938"/>
              <a:gd name="connsiteX2" fmla="*/ 0 w 691661"/>
              <a:gd name="connsiteY2" fmla="*/ 492369 h 543938"/>
              <a:gd name="connsiteX0" fmla="*/ 691661 w 691661"/>
              <a:gd name="connsiteY0" fmla="*/ 0 h 549927"/>
              <a:gd name="connsiteX1" fmla="*/ 475273 w 691661"/>
              <a:gd name="connsiteY1" fmla="*/ 415437 h 549927"/>
              <a:gd name="connsiteX2" fmla="*/ 0 w 691661"/>
              <a:gd name="connsiteY2" fmla="*/ 492369 h 549927"/>
              <a:gd name="connsiteX0" fmla="*/ 691661 w 691661"/>
              <a:gd name="connsiteY0" fmla="*/ 0 h 552562"/>
              <a:gd name="connsiteX1" fmla="*/ 475273 w 691661"/>
              <a:gd name="connsiteY1" fmla="*/ 415437 h 552562"/>
              <a:gd name="connsiteX2" fmla="*/ 0 w 691661"/>
              <a:gd name="connsiteY2" fmla="*/ 492369 h 5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661" h="552562">
                <a:moveTo>
                  <a:pt x="691661" y="0"/>
                </a:moveTo>
                <a:cubicBezTo>
                  <a:pt x="614484" y="178777"/>
                  <a:pt x="571500" y="320676"/>
                  <a:pt x="475273" y="415437"/>
                </a:cubicBezTo>
                <a:cubicBezTo>
                  <a:pt x="379046" y="510198"/>
                  <a:pt x="312615" y="625230"/>
                  <a:pt x="0" y="492369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73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687D44-6CB5-1747-B71F-E2C0DD49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" y="2121195"/>
            <a:ext cx="6224953" cy="41499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C0531E-CB12-3D47-B770-ED9A7078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4" y="2121195"/>
            <a:ext cx="6224953" cy="41499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BBE16C-8A44-3441-9D38-7BA95B997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 Diagram January 15-May 15,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0BA48-D70C-BB48-9AA8-122C56132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461"/>
            <a:ext cx="10515600" cy="1177068"/>
          </a:xfrm>
        </p:spPr>
        <p:txBody>
          <a:bodyPr>
            <a:normAutofit/>
          </a:bodyPr>
          <a:lstStyle/>
          <a:p>
            <a:r>
              <a:rPr lang="en-US" sz="2400" dirty="0"/>
              <a:t>Same as before but using potential temperature instead of In-situ 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24DAE18-7790-484F-8CF6-A3A9898886BD}"/>
              </a:ext>
            </a:extLst>
          </p:cNvPr>
          <p:cNvSpPr/>
          <p:nvPr/>
        </p:nvSpPr>
        <p:spPr>
          <a:xfrm>
            <a:off x="1692878" y="4017323"/>
            <a:ext cx="2161702" cy="926862"/>
          </a:xfrm>
          <a:custGeom>
            <a:avLst/>
            <a:gdLst>
              <a:gd name="connsiteX0" fmla="*/ 0 w 2040051"/>
              <a:gd name="connsiteY0" fmla="*/ 93785 h 504482"/>
              <a:gd name="connsiteX1" fmla="*/ 867508 w 2040051"/>
              <a:gd name="connsiteY1" fmla="*/ 269631 h 504482"/>
              <a:gd name="connsiteX2" fmla="*/ 1559169 w 2040051"/>
              <a:gd name="connsiteY2" fmla="*/ 504093 h 504482"/>
              <a:gd name="connsiteX3" fmla="*/ 2039815 w 2040051"/>
              <a:gd name="connsiteY3" fmla="*/ 316523 h 504482"/>
              <a:gd name="connsiteX4" fmla="*/ 1500554 w 2040051"/>
              <a:gd name="connsiteY4" fmla="*/ 0 h 504482"/>
              <a:gd name="connsiteX0" fmla="*/ 0 w 2286000"/>
              <a:gd name="connsiteY0" fmla="*/ 480646 h 891774"/>
              <a:gd name="connsiteX1" fmla="*/ 867508 w 2286000"/>
              <a:gd name="connsiteY1" fmla="*/ 656492 h 891774"/>
              <a:gd name="connsiteX2" fmla="*/ 1559169 w 2286000"/>
              <a:gd name="connsiteY2" fmla="*/ 890954 h 891774"/>
              <a:gd name="connsiteX3" fmla="*/ 2039815 w 2286000"/>
              <a:gd name="connsiteY3" fmla="*/ 703384 h 891774"/>
              <a:gd name="connsiteX4" fmla="*/ 2286000 w 2286000"/>
              <a:gd name="connsiteY4" fmla="*/ 0 h 891774"/>
              <a:gd name="connsiteX0" fmla="*/ 0 w 2077192"/>
              <a:gd name="connsiteY0" fmla="*/ 504092 h 915276"/>
              <a:gd name="connsiteX1" fmla="*/ 867508 w 2077192"/>
              <a:gd name="connsiteY1" fmla="*/ 679938 h 915276"/>
              <a:gd name="connsiteX2" fmla="*/ 1559169 w 2077192"/>
              <a:gd name="connsiteY2" fmla="*/ 914400 h 915276"/>
              <a:gd name="connsiteX3" fmla="*/ 2039815 w 2077192"/>
              <a:gd name="connsiteY3" fmla="*/ 726830 h 915276"/>
              <a:gd name="connsiteX4" fmla="*/ 2051538 w 2077192"/>
              <a:gd name="connsiteY4" fmla="*/ 0 h 915276"/>
              <a:gd name="connsiteX0" fmla="*/ 0 w 2166319"/>
              <a:gd name="connsiteY0" fmla="*/ 504092 h 915139"/>
              <a:gd name="connsiteX1" fmla="*/ 867508 w 2166319"/>
              <a:gd name="connsiteY1" fmla="*/ 679938 h 915139"/>
              <a:gd name="connsiteX2" fmla="*/ 1559169 w 2166319"/>
              <a:gd name="connsiteY2" fmla="*/ 914400 h 915139"/>
              <a:gd name="connsiteX3" fmla="*/ 2145322 w 2166319"/>
              <a:gd name="connsiteY3" fmla="*/ 597876 h 915139"/>
              <a:gd name="connsiteX4" fmla="*/ 2051538 w 2166319"/>
              <a:gd name="connsiteY4" fmla="*/ 0 h 915139"/>
              <a:gd name="connsiteX0" fmla="*/ 0 w 2161702"/>
              <a:gd name="connsiteY0" fmla="*/ 515815 h 926862"/>
              <a:gd name="connsiteX1" fmla="*/ 867508 w 2161702"/>
              <a:gd name="connsiteY1" fmla="*/ 691661 h 926862"/>
              <a:gd name="connsiteX2" fmla="*/ 1559169 w 2161702"/>
              <a:gd name="connsiteY2" fmla="*/ 926123 h 926862"/>
              <a:gd name="connsiteX3" fmla="*/ 2145322 w 2161702"/>
              <a:gd name="connsiteY3" fmla="*/ 609599 h 926862"/>
              <a:gd name="connsiteX4" fmla="*/ 2016369 w 2161702"/>
              <a:gd name="connsiteY4" fmla="*/ 0 h 9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02" h="926862">
                <a:moveTo>
                  <a:pt x="0" y="515815"/>
                </a:moveTo>
                <a:cubicBezTo>
                  <a:pt x="303823" y="569545"/>
                  <a:pt x="607647" y="623276"/>
                  <a:pt x="867508" y="691661"/>
                </a:cubicBezTo>
                <a:cubicBezTo>
                  <a:pt x="1127369" y="760046"/>
                  <a:pt x="1346200" y="939800"/>
                  <a:pt x="1559169" y="926123"/>
                </a:cubicBezTo>
                <a:cubicBezTo>
                  <a:pt x="1772138" y="912446"/>
                  <a:pt x="2069122" y="763953"/>
                  <a:pt x="2145322" y="609599"/>
                </a:cubicBezTo>
                <a:cubicBezTo>
                  <a:pt x="2221522" y="455245"/>
                  <a:pt x="2006600" y="136769"/>
                  <a:pt x="2016369" y="0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4F5691D-828A-A940-B19B-50E8F5FED609}"/>
              </a:ext>
            </a:extLst>
          </p:cNvPr>
          <p:cNvSpPr/>
          <p:nvPr/>
        </p:nvSpPr>
        <p:spPr>
          <a:xfrm>
            <a:off x="7633250" y="4017323"/>
            <a:ext cx="2161702" cy="926862"/>
          </a:xfrm>
          <a:custGeom>
            <a:avLst/>
            <a:gdLst>
              <a:gd name="connsiteX0" fmla="*/ 0 w 2040051"/>
              <a:gd name="connsiteY0" fmla="*/ 93785 h 504482"/>
              <a:gd name="connsiteX1" fmla="*/ 867508 w 2040051"/>
              <a:gd name="connsiteY1" fmla="*/ 269631 h 504482"/>
              <a:gd name="connsiteX2" fmla="*/ 1559169 w 2040051"/>
              <a:gd name="connsiteY2" fmla="*/ 504093 h 504482"/>
              <a:gd name="connsiteX3" fmla="*/ 2039815 w 2040051"/>
              <a:gd name="connsiteY3" fmla="*/ 316523 h 504482"/>
              <a:gd name="connsiteX4" fmla="*/ 1500554 w 2040051"/>
              <a:gd name="connsiteY4" fmla="*/ 0 h 504482"/>
              <a:gd name="connsiteX0" fmla="*/ 0 w 2286000"/>
              <a:gd name="connsiteY0" fmla="*/ 480646 h 891774"/>
              <a:gd name="connsiteX1" fmla="*/ 867508 w 2286000"/>
              <a:gd name="connsiteY1" fmla="*/ 656492 h 891774"/>
              <a:gd name="connsiteX2" fmla="*/ 1559169 w 2286000"/>
              <a:gd name="connsiteY2" fmla="*/ 890954 h 891774"/>
              <a:gd name="connsiteX3" fmla="*/ 2039815 w 2286000"/>
              <a:gd name="connsiteY3" fmla="*/ 703384 h 891774"/>
              <a:gd name="connsiteX4" fmla="*/ 2286000 w 2286000"/>
              <a:gd name="connsiteY4" fmla="*/ 0 h 891774"/>
              <a:gd name="connsiteX0" fmla="*/ 0 w 2077192"/>
              <a:gd name="connsiteY0" fmla="*/ 504092 h 915276"/>
              <a:gd name="connsiteX1" fmla="*/ 867508 w 2077192"/>
              <a:gd name="connsiteY1" fmla="*/ 679938 h 915276"/>
              <a:gd name="connsiteX2" fmla="*/ 1559169 w 2077192"/>
              <a:gd name="connsiteY2" fmla="*/ 914400 h 915276"/>
              <a:gd name="connsiteX3" fmla="*/ 2039815 w 2077192"/>
              <a:gd name="connsiteY3" fmla="*/ 726830 h 915276"/>
              <a:gd name="connsiteX4" fmla="*/ 2051538 w 2077192"/>
              <a:gd name="connsiteY4" fmla="*/ 0 h 915276"/>
              <a:gd name="connsiteX0" fmla="*/ 0 w 2166319"/>
              <a:gd name="connsiteY0" fmla="*/ 504092 h 915139"/>
              <a:gd name="connsiteX1" fmla="*/ 867508 w 2166319"/>
              <a:gd name="connsiteY1" fmla="*/ 679938 h 915139"/>
              <a:gd name="connsiteX2" fmla="*/ 1559169 w 2166319"/>
              <a:gd name="connsiteY2" fmla="*/ 914400 h 915139"/>
              <a:gd name="connsiteX3" fmla="*/ 2145322 w 2166319"/>
              <a:gd name="connsiteY3" fmla="*/ 597876 h 915139"/>
              <a:gd name="connsiteX4" fmla="*/ 2051538 w 2166319"/>
              <a:gd name="connsiteY4" fmla="*/ 0 h 915139"/>
              <a:gd name="connsiteX0" fmla="*/ 0 w 2161702"/>
              <a:gd name="connsiteY0" fmla="*/ 515815 h 926862"/>
              <a:gd name="connsiteX1" fmla="*/ 867508 w 2161702"/>
              <a:gd name="connsiteY1" fmla="*/ 691661 h 926862"/>
              <a:gd name="connsiteX2" fmla="*/ 1559169 w 2161702"/>
              <a:gd name="connsiteY2" fmla="*/ 926123 h 926862"/>
              <a:gd name="connsiteX3" fmla="*/ 2145322 w 2161702"/>
              <a:gd name="connsiteY3" fmla="*/ 609599 h 926862"/>
              <a:gd name="connsiteX4" fmla="*/ 2016369 w 2161702"/>
              <a:gd name="connsiteY4" fmla="*/ 0 h 926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02" h="926862">
                <a:moveTo>
                  <a:pt x="0" y="515815"/>
                </a:moveTo>
                <a:cubicBezTo>
                  <a:pt x="303823" y="569545"/>
                  <a:pt x="607647" y="623276"/>
                  <a:pt x="867508" y="691661"/>
                </a:cubicBezTo>
                <a:cubicBezTo>
                  <a:pt x="1127369" y="760046"/>
                  <a:pt x="1346200" y="939800"/>
                  <a:pt x="1559169" y="926123"/>
                </a:cubicBezTo>
                <a:cubicBezTo>
                  <a:pt x="1772138" y="912446"/>
                  <a:pt x="2069122" y="763953"/>
                  <a:pt x="2145322" y="609599"/>
                </a:cubicBezTo>
                <a:cubicBezTo>
                  <a:pt x="2221522" y="455245"/>
                  <a:pt x="2006600" y="136769"/>
                  <a:pt x="2016369" y="0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70C19C-1348-E849-A710-87CB8A5C13EF}"/>
              </a:ext>
            </a:extLst>
          </p:cNvPr>
          <p:cNvSpPr/>
          <p:nvPr/>
        </p:nvSpPr>
        <p:spPr>
          <a:xfrm rot="2475742">
            <a:off x="2500833" y="5112225"/>
            <a:ext cx="544267" cy="7193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F4DD3A8-1982-5443-B121-89F5DA4DB77D}"/>
              </a:ext>
            </a:extLst>
          </p:cNvPr>
          <p:cNvSpPr/>
          <p:nvPr/>
        </p:nvSpPr>
        <p:spPr>
          <a:xfrm rot="2475742">
            <a:off x="8415873" y="5112225"/>
            <a:ext cx="544267" cy="71934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2D12A-772A-F44A-B86F-BB159CD14CB0}"/>
              </a:ext>
            </a:extLst>
          </p:cNvPr>
          <p:cNvSpPr txBox="1"/>
          <p:nvPr/>
        </p:nvSpPr>
        <p:spPr>
          <a:xfrm>
            <a:off x="865800" y="5219757"/>
            <a:ext cx="1654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Poss. Eddy Jan later slides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D703BF-A847-7147-B402-4ABB7A94BB5B}"/>
              </a:ext>
            </a:extLst>
          </p:cNvPr>
          <p:cNvSpPr/>
          <p:nvPr/>
        </p:nvSpPr>
        <p:spPr>
          <a:xfrm>
            <a:off x="3945760" y="3590919"/>
            <a:ext cx="691661" cy="552562"/>
          </a:xfrm>
          <a:custGeom>
            <a:avLst/>
            <a:gdLst>
              <a:gd name="connsiteX0" fmla="*/ 621323 w 621323"/>
              <a:gd name="connsiteY0" fmla="*/ 0 h 597877"/>
              <a:gd name="connsiteX1" fmla="*/ 363415 w 621323"/>
              <a:gd name="connsiteY1" fmla="*/ 457200 h 597877"/>
              <a:gd name="connsiteX2" fmla="*/ 0 w 621323"/>
              <a:gd name="connsiteY2" fmla="*/ 597877 h 597877"/>
              <a:gd name="connsiteX0" fmla="*/ 621323 w 621323"/>
              <a:gd name="connsiteY0" fmla="*/ 0 h 597877"/>
              <a:gd name="connsiteX1" fmla="*/ 375138 w 621323"/>
              <a:gd name="connsiteY1" fmla="*/ 492369 h 597877"/>
              <a:gd name="connsiteX2" fmla="*/ 0 w 621323"/>
              <a:gd name="connsiteY2" fmla="*/ 597877 h 597877"/>
              <a:gd name="connsiteX0" fmla="*/ 679938 w 679938"/>
              <a:gd name="connsiteY0" fmla="*/ 0 h 509919"/>
              <a:gd name="connsiteX1" fmla="*/ 433753 w 679938"/>
              <a:gd name="connsiteY1" fmla="*/ 492369 h 509919"/>
              <a:gd name="connsiteX2" fmla="*/ 0 w 679938"/>
              <a:gd name="connsiteY2" fmla="*/ 468923 h 509919"/>
              <a:gd name="connsiteX0" fmla="*/ 679938 w 679938"/>
              <a:gd name="connsiteY0" fmla="*/ 0 h 592989"/>
              <a:gd name="connsiteX1" fmla="*/ 433753 w 679938"/>
              <a:gd name="connsiteY1" fmla="*/ 492369 h 592989"/>
              <a:gd name="connsiteX2" fmla="*/ 0 w 679938"/>
              <a:gd name="connsiteY2" fmla="*/ 468923 h 592989"/>
              <a:gd name="connsiteX0" fmla="*/ 633046 w 633046"/>
              <a:gd name="connsiteY0" fmla="*/ 0 h 651782"/>
              <a:gd name="connsiteX1" fmla="*/ 386861 w 633046"/>
              <a:gd name="connsiteY1" fmla="*/ 492369 h 651782"/>
              <a:gd name="connsiteX2" fmla="*/ 0 w 633046"/>
              <a:gd name="connsiteY2" fmla="*/ 550984 h 651782"/>
              <a:gd name="connsiteX0" fmla="*/ 633046 w 633046"/>
              <a:gd name="connsiteY0" fmla="*/ 0 h 615346"/>
              <a:gd name="connsiteX1" fmla="*/ 386861 w 633046"/>
              <a:gd name="connsiteY1" fmla="*/ 492369 h 615346"/>
              <a:gd name="connsiteX2" fmla="*/ 0 w 633046"/>
              <a:gd name="connsiteY2" fmla="*/ 550984 h 615346"/>
              <a:gd name="connsiteX0" fmla="*/ 633046 w 633046"/>
              <a:gd name="connsiteY0" fmla="*/ 0 h 597970"/>
              <a:gd name="connsiteX1" fmla="*/ 445477 w 633046"/>
              <a:gd name="connsiteY1" fmla="*/ 410307 h 597970"/>
              <a:gd name="connsiteX2" fmla="*/ 0 w 633046"/>
              <a:gd name="connsiteY2" fmla="*/ 550984 h 597970"/>
              <a:gd name="connsiteX0" fmla="*/ 633046 w 633046"/>
              <a:gd name="connsiteY0" fmla="*/ 0 h 599689"/>
              <a:gd name="connsiteX1" fmla="*/ 445477 w 633046"/>
              <a:gd name="connsiteY1" fmla="*/ 410307 h 599689"/>
              <a:gd name="connsiteX2" fmla="*/ 0 w 633046"/>
              <a:gd name="connsiteY2" fmla="*/ 550984 h 599689"/>
              <a:gd name="connsiteX0" fmla="*/ 691661 w 691661"/>
              <a:gd name="connsiteY0" fmla="*/ 0 h 537995"/>
              <a:gd name="connsiteX1" fmla="*/ 445477 w 691661"/>
              <a:gd name="connsiteY1" fmla="*/ 351692 h 537995"/>
              <a:gd name="connsiteX2" fmla="*/ 0 w 691661"/>
              <a:gd name="connsiteY2" fmla="*/ 492369 h 537995"/>
              <a:gd name="connsiteX0" fmla="*/ 691661 w 691661"/>
              <a:gd name="connsiteY0" fmla="*/ 0 h 543938"/>
              <a:gd name="connsiteX1" fmla="*/ 468923 w 691661"/>
              <a:gd name="connsiteY1" fmla="*/ 386862 h 543938"/>
              <a:gd name="connsiteX2" fmla="*/ 0 w 691661"/>
              <a:gd name="connsiteY2" fmla="*/ 492369 h 543938"/>
              <a:gd name="connsiteX0" fmla="*/ 691661 w 691661"/>
              <a:gd name="connsiteY0" fmla="*/ 0 h 549927"/>
              <a:gd name="connsiteX1" fmla="*/ 475273 w 691661"/>
              <a:gd name="connsiteY1" fmla="*/ 415437 h 549927"/>
              <a:gd name="connsiteX2" fmla="*/ 0 w 691661"/>
              <a:gd name="connsiteY2" fmla="*/ 492369 h 549927"/>
              <a:gd name="connsiteX0" fmla="*/ 691661 w 691661"/>
              <a:gd name="connsiteY0" fmla="*/ 0 h 552562"/>
              <a:gd name="connsiteX1" fmla="*/ 475273 w 691661"/>
              <a:gd name="connsiteY1" fmla="*/ 415437 h 552562"/>
              <a:gd name="connsiteX2" fmla="*/ 0 w 691661"/>
              <a:gd name="connsiteY2" fmla="*/ 492369 h 5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661" h="552562">
                <a:moveTo>
                  <a:pt x="691661" y="0"/>
                </a:moveTo>
                <a:cubicBezTo>
                  <a:pt x="614484" y="178777"/>
                  <a:pt x="571500" y="320676"/>
                  <a:pt x="475273" y="415437"/>
                </a:cubicBezTo>
                <a:cubicBezTo>
                  <a:pt x="379046" y="510198"/>
                  <a:pt x="312615" y="625230"/>
                  <a:pt x="0" y="492369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F0B965B-5C21-8143-B2C6-41595964DFE4}"/>
              </a:ext>
            </a:extLst>
          </p:cNvPr>
          <p:cNvSpPr/>
          <p:nvPr/>
        </p:nvSpPr>
        <p:spPr>
          <a:xfrm>
            <a:off x="9889362" y="3586599"/>
            <a:ext cx="691661" cy="552562"/>
          </a:xfrm>
          <a:custGeom>
            <a:avLst/>
            <a:gdLst>
              <a:gd name="connsiteX0" fmla="*/ 621323 w 621323"/>
              <a:gd name="connsiteY0" fmla="*/ 0 h 597877"/>
              <a:gd name="connsiteX1" fmla="*/ 363415 w 621323"/>
              <a:gd name="connsiteY1" fmla="*/ 457200 h 597877"/>
              <a:gd name="connsiteX2" fmla="*/ 0 w 621323"/>
              <a:gd name="connsiteY2" fmla="*/ 597877 h 597877"/>
              <a:gd name="connsiteX0" fmla="*/ 621323 w 621323"/>
              <a:gd name="connsiteY0" fmla="*/ 0 h 597877"/>
              <a:gd name="connsiteX1" fmla="*/ 375138 w 621323"/>
              <a:gd name="connsiteY1" fmla="*/ 492369 h 597877"/>
              <a:gd name="connsiteX2" fmla="*/ 0 w 621323"/>
              <a:gd name="connsiteY2" fmla="*/ 597877 h 597877"/>
              <a:gd name="connsiteX0" fmla="*/ 679938 w 679938"/>
              <a:gd name="connsiteY0" fmla="*/ 0 h 509919"/>
              <a:gd name="connsiteX1" fmla="*/ 433753 w 679938"/>
              <a:gd name="connsiteY1" fmla="*/ 492369 h 509919"/>
              <a:gd name="connsiteX2" fmla="*/ 0 w 679938"/>
              <a:gd name="connsiteY2" fmla="*/ 468923 h 509919"/>
              <a:gd name="connsiteX0" fmla="*/ 679938 w 679938"/>
              <a:gd name="connsiteY0" fmla="*/ 0 h 592989"/>
              <a:gd name="connsiteX1" fmla="*/ 433753 w 679938"/>
              <a:gd name="connsiteY1" fmla="*/ 492369 h 592989"/>
              <a:gd name="connsiteX2" fmla="*/ 0 w 679938"/>
              <a:gd name="connsiteY2" fmla="*/ 468923 h 592989"/>
              <a:gd name="connsiteX0" fmla="*/ 633046 w 633046"/>
              <a:gd name="connsiteY0" fmla="*/ 0 h 651782"/>
              <a:gd name="connsiteX1" fmla="*/ 386861 w 633046"/>
              <a:gd name="connsiteY1" fmla="*/ 492369 h 651782"/>
              <a:gd name="connsiteX2" fmla="*/ 0 w 633046"/>
              <a:gd name="connsiteY2" fmla="*/ 550984 h 651782"/>
              <a:gd name="connsiteX0" fmla="*/ 633046 w 633046"/>
              <a:gd name="connsiteY0" fmla="*/ 0 h 615346"/>
              <a:gd name="connsiteX1" fmla="*/ 386861 w 633046"/>
              <a:gd name="connsiteY1" fmla="*/ 492369 h 615346"/>
              <a:gd name="connsiteX2" fmla="*/ 0 w 633046"/>
              <a:gd name="connsiteY2" fmla="*/ 550984 h 615346"/>
              <a:gd name="connsiteX0" fmla="*/ 633046 w 633046"/>
              <a:gd name="connsiteY0" fmla="*/ 0 h 597970"/>
              <a:gd name="connsiteX1" fmla="*/ 445477 w 633046"/>
              <a:gd name="connsiteY1" fmla="*/ 410307 h 597970"/>
              <a:gd name="connsiteX2" fmla="*/ 0 w 633046"/>
              <a:gd name="connsiteY2" fmla="*/ 550984 h 597970"/>
              <a:gd name="connsiteX0" fmla="*/ 633046 w 633046"/>
              <a:gd name="connsiteY0" fmla="*/ 0 h 599689"/>
              <a:gd name="connsiteX1" fmla="*/ 445477 w 633046"/>
              <a:gd name="connsiteY1" fmla="*/ 410307 h 599689"/>
              <a:gd name="connsiteX2" fmla="*/ 0 w 633046"/>
              <a:gd name="connsiteY2" fmla="*/ 550984 h 599689"/>
              <a:gd name="connsiteX0" fmla="*/ 691661 w 691661"/>
              <a:gd name="connsiteY0" fmla="*/ 0 h 537995"/>
              <a:gd name="connsiteX1" fmla="*/ 445477 w 691661"/>
              <a:gd name="connsiteY1" fmla="*/ 351692 h 537995"/>
              <a:gd name="connsiteX2" fmla="*/ 0 w 691661"/>
              <a:gd name="connsiteY2" fmla="*/ 492369 h 537995"/>
              <a:gd name="connsiteX0" fmla="*/ 691661 w 691661"/>
              <a:gd name="connsiteY0" fmla="*/ 0 h 543938"/>
              <a:gd name="connsiteX1" fmla="*/ 468923 w 691661"/>
              <a:gd name="connsiteY1" fmla="*/ 386862 h 543938"/>
              <a:gd name="connsiteX2" fmla="*/ 0 w 691661"/>
              <a:gd name="connsiteY2" fmla="*/ 492369 h 543938"/>
              <a:gd name="connsiteX0" fmla="*/ 691661 w 691661"/>
              <a:gd name="connsiteY0" fmla="*/ 0 h 549927"/>
              <a:gd name="connsiteX1" fmla="*/ 475273 w 691661"/>
              <a:gd name="connsiteY1" fmla="*/ 415437 h 549927"/>
              <a:gd name="connsiteX2" fmla="*/ 0 w 691661"/>
              <a:gd name="connsiteY2" fmla="*/ 492369 h 549927"/>
              <a:gd name="connsiteX0" fmla="*/ 691661 w 691661"/>
              <a:gd name="connsiteY0" fmla="*/ 0 h 552562"/>
              <a:gd name="connsiteX1" fmla="*/ 475273 w 691661"/>
              <a:gd name="connsiteY1" fmla="*/ 415437 h 552562"/>
              <a:gd name="connsiteX2" fmla="*/ 0 w 691661"/>
              <a:gd name="connsiteY2" fmla="*/ 492369 h 55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661" h="552562">
                <a:moveTo>
                  <a:pt x="691661" y="0"/>
                </a:moveTo>
                <a:cubicBezTo>
                  <a:pt x="614484" y="178777"/>
                  <a:pt x="571500" y="320676"/>
                  <a:pt x="475273" y="415437"/>
                </a:cubicBezTo>
                <a:cubicBezTo>
                  <a:pt x="379046" y="510198"/>
                  <a:pt x="312615" y="625230"/>
                  <a:pt x="0" y="492369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5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22B6-9B63-884B-AF03-8ED34DFD3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 across-shelf section to combine with TERIFIC gliders Scappa and Ziggy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CFBCF8-397B-0542-BFCF-72BAC149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9" y="1831368"/>
            <a:ext cx="4572000" cy="457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EA6B9D-488A-D245-917D-D8AFC8B31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941" y="1920875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3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D9EC-DC2F-CF49-BB3D-63A67962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Along track gridding: Pearldiver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3C54F-4D0A-CE4A-BFE6-F69774BF621D}"/>
              </a:ext>
            </a:extLst>
          </p:cNvPr>
          <p:cNvSpPr txBox="1"/>
          <p:nvPr/>
        </p:nvSpPr>
        <p:spPr>
          <a:xfrm>
            <a:off x="7681064" y="1920875"/>
            <a:ext cx="4005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Gridding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5 m depth, 10 km spatial scale for 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spatial gradients for properties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6E49A0-942C-DF46-A68E-8E6AF7B71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6" y="1553966"/>
            <a:ext cx="73152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194D6-5A42-034C-90EE-CD62EF1A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72" y="3657012"/>
            <a:ext cx="2923585" cy="292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05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D9EC-DC2F-CF49-BB3D-63A67962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Along track gridding: SG602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3C54F-4D0A-CE4A-BFE6-F69774BF621D}"/>
              </a:ext>
            </a:extLst>
          </p:cNvPr>
          <p:cNvSpPr txBox="1"/>
          <p:nvPr/>
        </p:nvSpPr>
        <p:spPr>
          <a:xfrm>
            <a:off x="7681064" y="1920875"/>
            <a:ext cx="4005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Gridding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5 m depth, 10 km spatial scale for 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spatial gradients for properties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2CD41-D902-3F4C-9260-967763B92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64" y="1690688"/>
            <a:ext cx="73152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3FF6A2-6B7B-8C41-BEFD-9AE0BD046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134" y="3528593"/>
            <a:ext cx="3226666" cy="32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D9EC-DC2F-CF49-BB3D-63A679620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Along track gridding: SG638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3C54F-4D0A-CE4A-BFE6-F69774BF621D}"/>
              </a:ext>
            </a:extLst>
          </p:cNvPr>
          <p:cNvSpPr txBox="1"/>
          <p:nvPr/>
        </p:nvSpPr>
        <p:spPr>
          <a:xfrm>
            <a:off x="7681064" y="1920875"/>
            <a:ext cx="40057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Gridding Method: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using 5 m depth, 10 km spatial scale for 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 spatial gradients for properties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535F13-AA90-2E4E-8425-1873345F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6" y="1690688"/>
            <a:ext cx="7315200" cy="457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7375E8-424E-474A-8CFE-72332500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56" y="3526709"/>
            <a:ext cx="3061593" cy="306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6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049-8115-2D43-BC83-3D4DA716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8217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Autocorrelation from Gridded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75403-749C-F544-98F0-3C6A1D0E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7" y="1616178"/>
            <a:ext cx="6858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4BF0C-D030-4E4A-8D95-58244CF5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73" y="3429000"/>
            <a:ext cx="4728810" cy="31525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61096F-378C-1F41-8C3E-8392B3A9D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73" y="322497"/>
            <a:ext cx="4728810" cy="315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1049-8115-2D43-BC83-3D4DA716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28217" cy="1325563"/>
          </a:xfrm>
        </p:spPr>
        <p:txBody>
          <a:bodyPr>
            <a:normAutofit/>
          </a:bodyPr>
          <a:lstStyle/>
          <a:p>
            <a:r>
              <a:rPr lang="en-US" sz="3200" b="1" dirty="0"/>
              <a:t>Autocorrelation from Gridded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75403-749C-F544-98F0-3C6A1D0E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17" y="1616178"/>
            <a:ext cx="6858000" cy="4572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359C38-4708-F344-8E5A-D128D9A6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521" y="124542"/>
            <a:ext cx="5053781" cy="3369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820581-0990-984D-BF3D-08171ADA6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20" y="3312062"/>
            <a:ext cx="5053781" cy="336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9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B8487C-6E73-7044-B2AE-7468BB4ED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81190"/>
            <a:ext cx="5740400" cy="5357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CE762C-DEDD-5744-B69F-4417BE1BD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481190"/>
            <a:ext cx="5740400" cy="53577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A9F411-CD85-1D43-B15E-6C96EEAFF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u="sng" dirty="0"/>
              <a:t>Hovmüller gridding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1B9FB6-D428-934F-A130-AE3A3F93BB40}"/>
              </a:ext>
            </a:extLst>
          </p:cNvPr>
          <p:cNvSpPr/>
          <p:nvPr/>
        </p:nvSpPr>
        <p:spPr>
          <a:xfrm>
            <a:off x="6733583" y="834859"/>
            <a:ext cx="3124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 Day by 10 km Spatial Scale (track same as before)</a:t>
            </a:r>
          </a:p>
        </p:txBody>
      </p:sp>
    </p:spTree>
    <p:extLst>
      <p:ext uri="{BB962C8B-B14F-4D97-AF65-F5344CB8AC3E}">
        <p14:creationId xmlns:p14="http://schemas.microsoft.com/office/powerpoint/2010/main" val="340853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F18D9FA-F46C-F24A-8E49-BB3B36908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15" y="1396842"/>
            <a:ext cx="5240066" cy="524006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032413-1F67-6B47-96C4-045578E3466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3 Gliders in Labrador Sea 2020 Convection Season</a:t>
            </a:r>
          </a:p>
        </p:txBody>
      </p:sp>
    </p:spTree>
    <p:extLst>
      <p:ext uri="{BB962C8B-B14F-4D97-AF65-F5344CB8AC3E}">
        <p14:creationId xmlns:p14="http://schemas.microsoft.com/office/powerpoint/2010/main" val="3814814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53D7B-05EB-214B-8C7A-7DD6EDC1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Spatial Structure Glider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45F7-5366-1845-B0CD-6F81E18A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Minimum time latency is 1 month from Pearldiver observations or a about 1 single pass for the Seagliders </a:t>
            </a:r>
          </a:p>
          <a:p>
            <a:r>
              <a:rPr lang="en-US" dirty="0"/>
              <a:t>Spatial correlation based on (zero crossing) the averaged glider section data is around 50 km with smaller surface scales (35-40 km) and larger subsurface scales (50-65 km) which agree well with SST correlation scales (35 km) from Satellites such as the NESDIS or JPL-MUR41 products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44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3D00-9EC5-7740-BAAE-86BBA90B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Convection Resistance (buoyancy fluxes)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95941-B6E3-574B-A081-31C8D10A2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7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4321D-38F9-F541-B99C-9AACBA0BC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6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u="sng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C19F-E151-B849-B6E9-198A4409D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Identification: by manual inspection in the profiles looking for isopycnal, temperature and salinity anomaly </a:t>
            </a:r>
          </a:p>
          <a:p>
            <a:r>
              <a:rPr lang="en-US" dirty="0"/>
              <a:t>Tentatively identified 4 events. Shown are events 1 and 4.</a:t>
            </a:r>
          </a:p>
          <a:p>
            <a:r>
              <a:rPr lang="en-US" dirty="0"/>
              <a:t>Methods for fluxes from Hátún et al. (2007) adapted for buoyant eddies in a convected (mixed) Labrador Sea basin.</a:t>
            </a:r>
          </a:p>
          <a:p>
            <a:r>
              <a:rPr lang="en-US" dirty="0"/>
              <a:t>Chosen reference values: mean for the convective period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 = 3.17 deg. C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 = 34.81 PSU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Ref. Rho = 1027.71 kg / m^3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Ref. Radius = 300 km (Lilly et al., 2003)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A34039F-1E57-1F47-AB03-62CCE076A26E}"/>
              </a:ext>
            </a:extLst>
          </p:cNvPr>
          <p:cNvSpPr txBox="1">
            <a:spLocks/>
          </p:cNvSpPr>
          <p:nvPr/>
        </p:nvSpPr>
        <p:spPr>
          <a:xfrm>
            <a:off x="838200" y="190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Eddy Analysis</a:t>
            </a:r>
          </a:p>
        </p:txBody>
      </p:sp>
    </p:spTree>
    <p:extLst>
      <p:ext uri="{BB962C8B-B14F-4D97-AF65-F5344CB8AC3E}">
        <p14:creationId xmlns:p14="http://schemas.microsoft.com/office/powerpoint/2010/main" val="2354385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B0F8-923E-A444-8F4F-ED79B817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Fluxes from ERA5 Product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E6039B-6AD1-9943-B18D-659DF0232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690688"/>
            <a:ext cx="6858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74B50-9BBF-5B4C-A3BF-06A7DEE6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80" y="1523357"/>
            <a:ext cx="609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8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AB0F8-923E-A444-8F4F-ED79B817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Fluxes from ERA5 Product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0148F-11BE-064D-98D5-8EBF8B88DB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397360"/>
            <a:ext cx="6337476" cy="528123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F249D1-DA69-C644-BD55-4585C76BC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380" y="1523357"/>
            <a:ext cx="6096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063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1157C-A3FA-8541-AD4F-9A7358E22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60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Pearldiver Weekly Ocean Heat Content + Flux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139CA-CE16-7147-90BF-B7F29F24B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8902"/>
            <a:ext cx="3849061" cy="2566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3A63A-03F7-014D-87CB-38D5A8595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774" y="1444908"/>
            <a:ext cx="3849061" cy="2566041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807248-7129-F443-98DD-39D22B52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045674"/>
            <a:ext cx="3849061" cy="2566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1EB2D-8D7F-5841-8B38-E5B5217579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774" y="4045674"/>
            <a:ext cx="3849061" cy="2566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D5FEA5-747F-DC43-887C-0789BCDB81FF}"/>
              </a:ext>
            </a:extLst>
          </p:cNvPr>
          <p:cNvSpPr txBox="1"/>
          <p:nvPr/>
        </p:nvSpPr>
        <p:spPr>
          <a:xfrm>
            <a:off x="9120851" y="1354235"/>
            <a:ext cx="2557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0-1000 m averaged weekly fluxes seem to best agree with ERA5 data.</a:t>
            </a:r>
          </a:p>
          <a:p>
            <a:endParaRPr lang="en-US" dirty="0"/>
          </a:p>
          <a:p>
            <a:r>
              <a:rPr lang="en-US" dirty="0"/>
              <a:t>Gives a plausibility check on the surface behavior and any discrepancy.</a:t>
            </a:r>
          </a:p>
        </p:txBody>
      </p:sp>
    </p:spTree>
    <p:extLst>
      <p:ext uri="{BB962C8B-B14F-4D97-AF65-F5344CB8AC3E}">
        <p14:creationId xmlns:p14="http://schemas.microsoft.com/office/powerpoint/2010/main" val="3468443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773D-0022-844C-A9A9-1B7339FF1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Material (NOT Part of JGR Paper)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2B583-9887-874A-8049-49C4A4728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Eddy Stuff</a:t>
            </a:r>
          </a:p>
          <a:p>
            <a:r>
              <a:rPr lang="en-US" dirty="0"/>
              <a:t>Oxygen Fluxes in context of large scale ARGO climatology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448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C19F-E151-B849-B6E9-198A4409D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Gridding is done on a 1 km (first example) w. smoothing and 3 m in depth</a:t>
            </a:r>
          </a:p>
          <a:p>
            <a:r>
              <a:rPr lang="en-US" dirty="0"/>
              <a:t>Second case is done with 0.25 km grid, 3 m depth and little smoothing</a:t>
            </a:r>
          </a:p>
          <a:p>
            <a:r>
              <a:rPr lang="en-US" dirty="0"/>
              <a:t>Smoothing in this case means boxcar averaging (3 rows, 3 columns)</a:t>
            </a:r>
          </a:p>
          <a:p>
            <a:r>
              <a:rPr lang="en-US" dirty="0">
                <a:solidFill>
                  <a:srgbClr val="C00000"/>
                </a:solidFill>
              </a:rPr>
              <a:t>Estimation of eddy edge not satisfactory… arbitrary based on visual inspection of glider data</a:t>
            </a:r>
          </a:p>
          <a:p>
            <a:r>
              <a:rPr lang="en-US" dirty="0">
                <a:solidFill>
                  <a:srgbClr val="C00000"/>
                </a:solidFill>
              </a:rPr>
              <a:t>Need to investigate altimetry and other data sets to properly define edge of the features…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4D6D171-E96D-1448-A1E9-0F819BA3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363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u="sng" dirty="0"/>
              <a:t>Methods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472F5A-DA8A-D344-A2E7-C38DBDB984D9}"/>
              </a:ext>
            </a:extLst>
          </p:cNvPr>
          <p:cNvSpPr txBox="1">
            <a:spLocks/>
          </p:cNvSpPr>
          <p:nvPr/>
        </p:nvSpPr>
        <p:spPr>
          <a:xfrm>
            <a:off x="838200" y="1908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Eddy Analysis</a:t>
            </a:r>
          </a:p>
        </p:txBody>
      </p:sp>
    </p:spTree>
    <p:extLst>
      <p:ext uri="{BB962C8B-B14F-4D97-AF65-F5344CB8AC3E}">
        <p14:creationId xmlns:p14="http://schemas.microsoft.com/office/powerpoint/2010/main" val="2039932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22F47-0C20-FF47-A656-70AB60FB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20" y="1896400"/>
            <a:ext cx="685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6A810-170B-4940-A82A-5D99B25F7EB1}"/>
              </a:ext>
            </a:extLst>
          </p:cNvPr>
          <p:cNvSpPr txBox="1"/>
          <p:nvPr/>
        </p:nvSpPr>
        <p:spPr>
          <a:xfrm>
            <a:off x="4533950" y="3432797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50 cm/s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3A2FB-69B1-3847-9D6B-D56C19A244D3}"/>
              </a:ext>
            </a:extLst>
          </p:cNvPr>
          <p:cNvCxnSpPr>
            <a:cxnSpLocks/>
          </p:cNvCxnSpPr>
          <p:nvPr/>
        </p:nvCxnSpPr>
        <p:spPr>
          <a:xfrm flipH="1" flipV="1">
            <a:off x="1291375" y="3111665"/>
            <a:ext cx="509723" cy="4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97A6CE-BDE3-E54D-8BA3-706316BA1933}"/>
              </a:ext>
            </a:extLst>
          </p:cNvPr>
          <p:cNvCxnSpPr>
            <a:cxnSpLocks/>
          </p:cNvCxnSpPr>
          <p:nvPr/>
        </p:nvCxnSpPr>
        <p:spPr>
          <a:xfrm flipH="1" flipV="1">
            <a:off x="4533950" y="5240862"/>
            <a:ext cx="393401" cy="130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A09336-D772-E548-8F3D-B6744D44CF6F}"/>
              </a:ext>
            </a:extLst>
          </p:cNvPr>
          <p:cNvSpPr txBox="1"/>
          <p:nvPr/>
        </p:nvSpPr>
        <p:spPr>
          <a:xfrm>
            <a:off x="4927351" y="5306264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7FAC8-30ED-EA41-B62F-5F3C90FDEBCE}"/>
              </a:ext>
            </a:extLst>
          </p:cNvPr>
          <p:cNvSpPr txBox="1"/>
          <p:nvPr/>
        </p:nvSpPr>
        <p:spPr>
          <a:xfrm>
            <a:off x="1801098" y="3026130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Out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D84F44-A7E5-9D41-8C51-0A3A7CE89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149" y="1834436"/>
            <a:ext cx="5029200" cy="457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D32594-CCEE-BC4B-B45A-835D57242696}"/>
              </a:ext>
            </a:extLst>
          </p:cNvPr>
          <p:cNvSpPr/>
          <p:nvPr/>
        </p:nvSpPr>
        <p:spPr>
          <a:xfrm>
            <a:off x="748474" y="1285132"/>
            <a:ext cx="65792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~ 80 km, fresh compared to background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 velocities from glider track. Eddy not detected in current models.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672F7D-8352-0943-AB2E-04D4E99C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3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Event 1: January 20 – 25, 2020 </a:t>
            </a:r>
          </a:p>
        </p:txBody>
      </p:sp>
    </p:spTree>
    <p:extLst>
      <p:ext uri="{BB962C8B-B14F-4D97-AF65-F5344CB8AC3E}">
        <p14:creationId xmlns:p14="http://schemas.microsoft.com/office/powerpoint/2010/main" val="41992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622F47-0C20-FF47-A656-70AB60FB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94" y="2034186"/>
            <a:ext cx="685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6A810-170B-4940-A82A-5D99B25F7EB1}"/>
              </a:ext>
            </a:extLst>
          </p:cNvPr>
          <p:cNvSpPr txBox="1"/>
          <p:nvPr/>
        </p:nvSpPr>
        <p:spPr>
          <a:xfrm>
            <a:off x="4521424" y="3570583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50 cm/s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3A2FB-69B1-3847-9D6B-D56C19A244D3}"/>
              </a:ext>
            </a:extLst>
          </p:cNvPr>
          <p:cNvCxnSpPr>
            <a:cxnSpLocks/>
          </p:cNvCxnSpPr>
          <p:nvPr/>
        </p:nvCxnSpPr>
        <p:spPr>
          <a:xfrm flipH="1" flipV="1">
            <a:off x="1278849" y="3249451"/>
            <a:ext cx="509723" cy="452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97A6CE-BDE3-E54D-8BA3-706316BA1933}"/>
              </a:ext>
            </a:extLst>
          </p:cNvPr>
          <p:cNvCxnSpPr>
            <a:cxnSpLocks/>
          </p:cNvCxnSpPr>
          <p:nvPr/>
        </p:nvCxnSpPr>
        <p:spPr>
          <a:xfrm flipH="1" flipV="1">
            <a:off x="4521424" y="5378648"/>
            <a:ext cx="393401" cy="130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A09336-D772-E548-8F3D-B6744D44CF6F}"/>
              </a:ext>
            </a:extLst>
          </p:cNvPr>
          <p:cNvSpPr txBox="1"/>
          <p:nvPr/>
        </p:nvSpPr>
        <p:spPr>
          <a:xfrm>
            <a:off x="4914825" y="5444050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7FAC8-30ED-EA41-B62F-5F3C90FDEBCE}"/>
              </a:ext>
            </a:extLst>
          </p:cNvPr>
          <p:cNvSpPr txBox="1"/>
          <p:nvPr/>
        </p:nvSpPr>
        <p:spPr>
          <a:xfrm>
            <a:off x="1788572" y="3163916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Out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565932F-35CB-E847-800F-8FFC05BB1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3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Event 1: January 20 – 25, 2020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8615E5-41B5-5448-BDB1-32EA6250F69C}"/>
              </a:ext>
            </a:extLst>
          </p:cNvPr>
          <p:cNvSpPr/>
          <p:nvPr/>
        </p:nvSpPr>
        <p:spPr>
          <a:xfrm>
            <a:off x="748474" y="1285132"/>
            <a:ext cx="65792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~ 80 km, fresh compared to background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 input of heat 65 MJ/m^2 and 4 cm of Freshwater to the system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3622AD-8FEB-274B-8EB1-618855D69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063831"/>
            <a:ext cx="4713962" cy="439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1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6876-5CF7-2B4E-9D88-0199C271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Pearldiver Slocum G2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F0F5-EF79-794C-BC0E-450EDD5D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Extended Bay, S3 Lithium Primaries</a:t>
            </a:r>
          </a:p>
          <a:p>
            <a:r>
              <a:rPr lang="en-US" dirty="0"/>
              <a:t>Mission duration 7 Months, 4527 km, 207 days, 663 surfacing's</a:t>
            </a:r>
          </a:p>
          <a:p>
            <a:r>
              <a:rPr lang="en-US" dirty="0"/>
              <a:t>&gt;2500 CTD Profiles, but some data gaps (not recoverable)</a:t>
            </a:r>
          </a:p>
          <a:p>
            <a:r>
              <a:rPr lang="en-US" dirty="0"/>
              <a:t>CTD, O2 resolution ~ 20 second sampling for most of the mission</a:t>
            </a:r>
          </a:p>
          <a:p>
            <a:r>
              <a:rPr lang="en-US" dirty="0"/>
              <a:t>One 3 day experiment running all sensors at ~ 1 Hz, but the science computer nearly crashed so this was not sustainable</a:t>
            </a:r>
          </a:p>
          <a:p>
            <a:r>
              <a:rPr lang="en-US" dirty="0"/>
              <a:t>Several eddy-like events</a:t>
            </a:r>
          </a:p>
          <a:p>
            <a:r>
              <a:rPr lang="en-US" dirty="0"/>
              <a:t>Deepest mixed profiles &gt;1000 m, from February to April.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18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B4BC061-FD1B-2843-8B0C-0D561F08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2381"/>
            <a:ext cx="685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6A810-170B-4940-A82A-5D99B25F7EB1}"/>
              </a:ext>
            </a:extLst>
          </p:cNvPr>
          <p:cNvSpPr txBox="1"/>
          <p:nvPr/>
        </p:nvSpPr>
        <p:spPr>
          <a:xfrm>
            <a:off x="3840291" y="2596271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50 cm/s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3A2FB-69B1-3847-9D6B-D56C19A244D3}"/>
              </a:ext>
            </a:extLst>
          </p:cNvPr>
          <p:cNvCxnSpPr>
            <a:cxnSpLocks/>
          </p:cNvCxnSpPr>
          <p:nvPr/>
        </p:nvCxnSpPr>
        <p:spPr>
          <a:xfrm>
            <a:off x="2446884" y="2663686"/>
            <a:ext cx="341477" cy="299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97A6CE-BDE3-E54D-8BA3-706316BA1933}"/>
              </a:ext>
            </a:extLst>
          </p:cNvPr>
          <p:cNvCxnSpPr>
            <a:cxnSpLocks/>
          </p:cNvCxnSpPr>
          <p:nvPr/>
        </p:nvCxnSpPr>
        <p:spPr>
          <a:xfrm flipH="1" flipV="1">
            <a:off x="2138014" y="3275018"/>
            <a:ext cx="223126" cy="185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A09336-D772-E548-8F3D-B6744D44CF6F}"/>
              </a:ext>
            </a:extLst>
          </p:cNvPr>
          <p:cNvSpPr txBox="1"/>
          <p:nvPr/>
        </p:nvSpPr>
        <p:spPr>
          <a:xfrm>
            <a:off x="2071359" y="2421410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7FAC8-30ED-EA41-B62F-5F3C90FDEBCE}"/>
              </a:ext>
            </a:extLst>
          </p:cNvPr>
          <p:cNvSpPr txBox="1"/>
          <p:nvPr/>
        </p:nvSpPr>
        <p:spPr>
          <a:xfrm>
            <a:off x="1762489" y="2988482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57B905-EEE0-2B4F-8ADD-B31FA210F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996" y="2143565"/>
            <a:ext cx="4806594" cy="4369631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1BA738AC-0279-BE4D-86FA-0D9CBEBA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3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Event 4: May 9 – 16, 2020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4E49BF-83C2-4848-A2DE-AF98759D80BC}"/>
              </a:ext>
            </a:extLst>
          </p:cNvPr>
          <p:cNvSpPr/>
          <p:nvPr/>
        </p:nvSpPr>
        <p:spPr>
          <a:xfrm>
            <a:off x="838200" y="1262007"/>
            <a:ext cx="9844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~ 35 km, fresh compared to background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energetic for its size (40 cm/s velocities)</a:t>
            </a:r>
          </a:p>
        </p:txBody>
      </p:sp>
    </p:spTree>
    <p:extLst>
      <p:ext uri="{BB962C8B-B14F-4D97-AF65-F5344CB8AC3E}">
        <p14:creationId xmlns:p14="http://schemas.microsoft.com/office/powerpoint/2010/main" val="3129038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B4BC061-FD1B-2843-8B0C-0D561F081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2381"/>
            <a:ext cx="6858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56A810-170B-4940-A82A-5D99B25F7EB1}"/>
              </a:ext>
            </a:extLst>
          </p:cNvPr>
          <p:cNvSpPr txBox="1"/>
          <p:nvPr/>
        </p:nvSpPr>
        <p:spPr>
          <a:xfrm>
            <a:off x="3840291" y="2596271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50 cm/s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D3A2FB-69B1-3847-9D6B-D56C19A244D3}"/>
              </a:ext>
            </a:extLst>
          </p:cNvPr>
          <p:cNvCxnSpPr>
            <a:cxnSpLocks/>
          </p:cNvCxnSpPr>
          <p:nvPr/>
        </p:nvCxnSpPr>
        <p:spPr>
          <a:xfrm>
            <a:off x="2446884" y="2663686"/>
            <a:ext cx="341477" cy="299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97A6CE-BDE3-E54D-8BA3-706316BA1933}"/>
              </a:ext>
            </a:extLst>
          </p:cNvPr>
          <p:cNvCxnSpPr>
            <a:cxnSpLocks/>
          </p:cNvCxnSpPr>
          <p:nvPr/>
        </p:nvCxnSpPr>
        <p:spPr>
          <a:xfrm flipH="1" flipV="1">
            <a:off x="2138014" y="3275018"/>
            <a:ext cx="223126" cy="1858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9A09336-D772-E548-8F3D-B6744D44CF6F}"/>
              </a:ext>
            </a:extLst>
          </p:cNvPr>
          <p:cNvSpPr txBox="1"/>
          <p:nvPr/>
        </p:nvSpPr>
        <p:spPr>
          <a:xfrm>
            <a:off x="2071359" y="2421410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7FAC8-30ED-EA41-B62F-5F3C90FDEBCE}"/>
              </a:ext>
            </a:extLst>
          </p:cNvPr>
          <p:cNvSpPr txBox="1"/>
          <p:nvPr/>
        </p:nvSpPr>
        <p:spPr>
          <a:xfrm>
            <a:off x="1762489" y="2988482"/>
            <a:ext cx="7510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Helvetica" pitchFamily="2" charset="0"/>
              </a:rPr>
              <a:t>Out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7E8C1-F36E-4249-9D68-4EB68E1CB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907" y="1762951"/>
            <a:ext cx="5072296" cy="47341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BFE7B8D-FD20-5042-862F-CAD24139A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13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Event 4: May 9  – 16, 2020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F17E90-EB62-CD42-8DB1-FCCF354EF19C}"/>
              </a:ext>
            </a:extLst>
          </p:cNvPr>
          <p:cNvSpPr/>
          <p:nvPr/>
        </p:nvSpPr>
        <p:spPr>
          <a:xfrm>
            <a:off x="838200" y="1262007"/>
            <a:ext cx="98443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Size ~ 35 km, fresh compared to background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Equivalent of 5.42 MJ/m^2 Input of heat and 4.9 mm input of freshwater</a:t>
            </a:r>
          </a:p>
        </p:txBody>
      </p:sp>
    </p:spTree>
    <p:extLst>
      <p:ext uri="{BB962C8B-B14F-4D97-AF65-F5344CB8AC3E}">
        <p14:creationId xmlns:p14="http://schemas.microsoft.com/office/powerpoint/2010/main" val="819051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C6876-5CF7-2B4E-9D88-0199C271A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Seaglider “Scappa” &amp; Ziggy”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DF0F5-EF79-794C-BC0E-450EDD5D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from Greenland (Qaqortoq) from small vessel (Adolf Jansen) in Middle of December</a:t>
            </a:r>
          </a:p>
          <a:p>
            <a:r>
              <a:rPr lang="en-US" dirty="0"/>
              <a:t>Arrived in Central Labrador Sea beginning of February</a:t>
            </a:r>
          </a:p>
          <a:p>
            <a:r>
              <a:rPr lang="en-US" dirty="0"/>
              <a:t>Scappa? Transect on to Labrador Shelf </a:t>
            </a:r>
            <a:br>
              <a:rPr lang="en-US" dirty="0"/>
            </a:br>
            <a:r>
              <a:rPr lang="en-US" dirty="0"/>
              <a:t>Ziggy transect near 53 north</a:t>
            </a:r>
          </a:p>
          <a:p>
            <a:r>
              <a:rPr lang="en-US" dirty="0"/>
              <a:t>Left Central Labrador Sea in end of March towards recovery in </a:t>
            </a:r>
            <a:r>
              <a:rPr lang="en-US" dirty="0" err="1"/>
              <a:t>Trininty</a:t>
            </a:r>
            <a:r>
              <a:rPr lang="en-US" dirty="0"/>
              <a:t> Bay, Newfoundland</a:t>
            </a:r>
          </a:p>
          <a:p>
            <a:r>
              <a:rPr lang="en-US" dirty="0"/>
              <a:t>Ended mission with ~1-4% battery remaining?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7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85AD-8ED9-1C4F-9337-08A448B43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58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Pearldiver Glider Data </a:t>
            </a:r>
          </a:p>
        </p:txBody>
      </p:sp>
    </p:spTree>
    <p:extLst>
      <p:ext uri="{BB962C8B-B14F-4D97-AF65-F5344CB8AC3E}">
        <p14:creationId xmlns:p14="http://schemas.microsoft.com/office/powerpoint/2010/main" val="1505095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4699-4638-1642-8EDF-B820BB66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Processed all Slocum Glider Data, performed QC, some validation checks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46D5F-6012-5F48-B33A-529C0BBD0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9" y="1690688"/>
            <a:ext cx="6957514" cy="506001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0661D7D-6A1C-324D-BC61-1363E0EBB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40662" y="2045024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797415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27C8-6B67-D94F-98AE-00E7E3EA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Step 1: Ship Cast Comparison with JC 190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B4CCCD-E0CF-3E43-BA58-E58C8FBD5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617661"/>
              </p:ext>
            </p:extLst>
          </p:nvPr>
        </p:nvGraphicFramePr>
        <p:xfrm>
          <a:off x="520700" y="1968500"/>
          <a:ext cx="5791200" cy="22042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29138">
                  <a:extLst>
                    <a:ext uri="{9D8B030D-6E8A-4147-A177-3AD203B41FA5}">
                      <a16:colId xmlns:a16="http://schemas.microsoft.com/office/drawing/2014/main" val="1392034820"/>
                    </a:ext>
                  </a:extLst>
                </a:gridCol>
                <a:gridCol w="1387342">
                  <a:extLst>
                    <a:ext uri="{9D8B030D-6E8A-4147-A177-3AD203B41FA5}">
                      <a16:colId xmlns:a16="http://schemas.microsoft.com/office/drawing/2014/main" val="1753630337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6567963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2177891656"/>
                    </a:ext>
                  </a:extLst>
                </a:gridCol>
                <a:gridCol w="1158240">
                  <a:extLst>
                    <a:ext uri="{9D8B030D-6E8A-4147-A177-3AD203B41FA5}">
                      <a16:colId xmlns:a16="http://schemas.microsoft.com/office/drawing/2014/main" val="4056262378"/>
                    </a:ext>
                  </a:extLst>
                </a:gridCol>
              </a:tblGrid>
              <a:tr h="637117">
                <a:tc>
                  <a:txBody>
                    <a:bodyPr/>
                    <a:lstStyle/>
                    <a:p>
                      <a:pPr algn="ctr" fontAlgn="b"/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Temperature</a:t>
                      </a:r>
                    </a:p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 [</a:t>
                      </a:r>
                      <a:r>
                        <a:rPr lang="en-CA" sz="1400" b="1" u="none" strike="noStrike" dirty="0" err="1">
                          <a:effectLst/>
                          <a:latin typeface="Helvetica" pitchFamily="2" charset="0"/>
                        </a:rPr>
                        <a:t>deg</a:t>
                      </a:r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 C]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Conductivity</a:t>
                      </a:r>
                    </a:p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[S / m]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Salinity </a:t>
                      </a:r>
                    </a:p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[PSU]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Oxygen</a:t>
                      </a:r>
                    </a:p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 [ml/L]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22302"/>
                  </a:ext>
                </a:extLst>
              </a:tr>
              <a:tr h="3134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Mean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0.0697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-0.0887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687296"/>
                  </a:ext>
                </a:extLst>
              </a:tr>
              <a:tr h="3134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Median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0.0476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-0.0850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5740124"/>
                  </a:ext>
                </a:extLst>
              </a:tr>
              <a:tr h="3134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Std. Dev.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0.0809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0.0550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976430"/>
                  </a:ext>
                </a:extLst>
              </a:tr>
              <a:tr h="3134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Min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-0.0173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-0.0038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-0.3711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992664"/>
                  </a:ext>
                </a:extLst>
              </a:tr>
              <a:tr h="313426">
                <a:tc>
                  <a:txBody>
                    <a:bodyPr/>
                    <a:lstStyle/>
                    <a:p>
                      <a:pPr algn="ctr" fontAlgn="b"/>
                      <a:r>
                        <a:rPr lang="en-CA" sz="1400" b="1" u="none" strike="noStrike" dirty="0">
                          <a:effectLst/>
                          <a:latin typeface="Helvetica" pitchFamily="2" charset="0"/>
                        </a:rPr>
                        <a:t>Max</a:t>
                      </a:r>
                      <a:endParaRPr lang="en-CA" sz="1400" b="1" i="0" u="none" strike="noStrike" dirty="0">
                        <a:solidFill>
                          <a:schemeClr val="bg1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0.4752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0.0466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0.0623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0.1178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18561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ED3C4D1-0EA2-C143-A4E3-A5CC3A003CAF}"/>
              </a:ext>
            </a:extLst>
          </p:cNvPr>
          <p:cNvSpPr txBox="1"/>
          <p:nvPr/>
        </p:nvSpPr>
        <p:spPr>
          <a:xfrm>
            <a:off x="292099" y="4303455"/>
            <a:ext cx="60198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summarizes statistics off comparing first 4 dive profiles from the glider with the 1200 m profile from James Cook upon glider deployment Dec 04, 2019. 0.0001 kg m^3 density bins used for offset computation.  Linear fits generated (linear-least-squares + N = 649).</a:t>
            </a:r>
          </a:p>
          <a:p>
            <a:endParaRPr lang="en-US" sz="1400" dirty="0"/>
          </a:p>
          <a:p>
            <a:r>
              <a:rPr lang="en-US" sz="1400" dirty="0"/>
              <a:t>We know that T acc. is better than 0.01 and that C is better than 0.005. We can see that O2 is at least 0.1 ml/L or better. That is about 4.46 </a:t>
            </a:r>
            <a:r>
              <a:rPr lang="en-US" sz="1400" dirty="0" err="1"/>
              <a:t>micromol</a:t>
            </a:r>
            <a:r>
              <a:rPr lang="en-US" sz="1400" dirty="0"/>
              <a:t>/L which is about the accuracy given by the manufacturer for in-range calibration of the sensor. Linear fit not a good estimate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1C7709-AC58-0A40-8275-007EC902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587" y="1204587"/>
            <a:ext cx="5653413" cy="56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06C424C-A7D3-C743-93AB-34C9D1C59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Validation Step 1: Ship Cast Comparison with JC 190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539839-4872-254B-95E4-8F3560135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741" y="1882971"/>
            <a:ext cx="8297827" cy="460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7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4FBC8-9098-A141-9B17-1DF17ABFD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927" y="1552771"/>
            <a:ext cx="5306929" cy="53069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15F820-EDF6-554B-A9DA-CD78DDDF1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552771"/>
            <a:ext cx="5305227" cy="5305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9227C8-6B67-D94F-98AE-00E7E3EA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Step 1: Ship Cast Comparison with JC 190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F8FC82-E1F0-2841-B47B-13CE5C581EE8}"/>
              </a:ext>
            </a:extLst>
          </p:cNvPr>
          <p:cNvGrpSpPr/>
          <p:nvPr/>
        </p:nvGrpSpPr>
        <p:grpSpPr>
          <a:xfrm>
            <a:off x="4238708" y="3145059"/>
            <a:ext cx="1612219" cy="584775"/>
            <a:chOff x="4124550" y="3213100"/>
            <a:chExt cx="1726374" cy="5847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B29B5DD-D368-C748-99BE-56EF5421D878}"/>
                </a:ext>
              </a:extLst>
            </p:cNvPr>
            <p:cNvSpPr txBox="1"/>
            <p:nvPr/>
          </p:nvSpPr>
          <p:spPr>
            <a:xfrm>
              <a:off x="4124550" y="3213100"/>
              <a:ext cx="1726374" cy="5847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/>
                <a:t>Applying median offsets 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F34C01A-97FB-4B49-84F0-610AEF124530}"/>
                </a:ext>
              </a:extLst>
            </p:cNvPr>
            <p:cNvCxnSpPr>
              <a:cxnSpLocks/>
            </p:cNvCxnSpPr>
            <p:nvPr/>
          </p:nvCxnSpPr>
          <p:spPr>
            <a:xfrm>
              <a:off x="5210507" y="3622960"/>
              <a:ext cx="351161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24EB21-DDAC-B848-9878-748C725AD823}"/>
              </a:ext>
            </a:extLst>
          </p:cNvPr>
          <p:cNvSpPr txBox="1"/>
          <p:nvPr/>
        </p:nvSpPr>
        <p:spPr>
          <a:xfrm>
            <a:off x="9989640" y="3074600"/>
            <a:ext cx="17139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We can see an improved match, in O2, but not noticeably in T and C</a:t>
            </a:r>
          </a:p>
        </p:txBody>
      </p:sp>
    </p:spTree>
    <p:extLst>
      <p:ext uri="{BB962C8B-B14F-4D97-AF65-F5344CB8AC3E}">
        <p14:creationId xmlns:p14="http://schemas.microsoft.com/office/powerpoint/2010/main" val="184098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1133</Words>
  <Application>Microsoft Macintosh PowerPoint</Application>
  <PresentationFormat>Widescreen</PresentationFormat>
  <Paragraphs>155</Paragraphs>
  <Slides>31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Helvetica</vt:lpstr>
      <vt:lpstr>Office Theme</vt:lpstr>
      <vt:lpstr>HOTSeALS-TERIFIC</vt:lpstr>
      <vt:lpstr>PowerPoint Presentation</vt:lpstr>
      <vt:lpstr>Pearldiver Slocum G2</vt:lpstr>
      <vt:lpstr>Seaglider “Scappa” &amp; Ziggy”</vt:lpstr>
      <vt:lpstr>Pearldiver Glider Data </vt:lpstr>
      <vt:lpstr>Processed all Slocum Glider Data, performed QC, some validation checks</vt:lpstr>
      <vt:lpstr>Validation Step 1: Ship Cast Comparison with JC 190</vt:lpstr>
      <vt:lpstr>Validation Step 1: Ship Cast Comparison with JC 190</vt:lpstr>
      <vt:lpstr>Validation Step 1: Ship Cast Comparison with JC 190</vt:lpstr>
      <vt:lpstr>Mixed layer and convective product analysis</vt:lpstr>
      <vt:lpstr>T-S Diagram January 15-May 15, 2020</vt:lpstr>
      <vt:lpstr>T-S Diagram January 15-May 15, 2020</vt:lpstr>
      <vt:lpstr>Extract across-shelf section to combine with TERIFIC gliders Scappa and Ziggy</vt:lpstr>
      <vt:lpstr>Along track gridding: Pearldiver</vt:lpstr>
      <vt:lpstr>Along track gridding: SG602</vt:lpstr>
      <vt:lpstr>Along track gridding: SG638</vt:lpstr>
      <vt:lpstr>Autocorrelation from Gridded Data</vt:lpstr>
      <vt:lpstr>Autocorrelation from Gridded Data</vt:lpstr>
      <vt:lpstr>Hovmüller gridding</vt:lpstr>
      <vt:lpstr>Conclusions Spatial Structure Glider Data</vt:lpstr>
      <vt:lpstr>Convection Resistance (buoyancy fluxes)</vt:lpstr>
      <vt:lpstr>Methods</vt:lpstr>
      <vt:lpstr>Heat Fluxes from ERA5 Product</vt:lpstr>
      <vt:lpstr>Heat Fluxes from ERA5 Product</vt:lpstr>
      <vt:lpstr>Pearldiver Weekly Ocean Heat Content + Flux</vt:lpstr>
      <vt:lpstr>Extra Material (NOT Part of JGR Paper)</vt:lpstr>
      <vt:lpstr>Methods</vt:lpstr>
      <vt:lpstr>Event 1: January 20 – 25, 2020 </vt:lpstr>
      <vt:lpstr>Event 1: January 20 – 25, 2020 </vt:lpstr>
      <vt:lpstr>Event 4: May 9 – 16, 2020 </vt:lpstr>
      <vt:lpstr>Event 4: May 9  – 16, 2020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Nicolai Von Oppeln-Bronikowski</dc:creator>
  <cp:lastModifiedBy>Nicolai Von Oppeln-Bronikowski</cp:lastModifiedBy>
  <cp:revision>91</cp:revision>
  <dcterms:created xsi:type="dcterms:W3CDTF">2020-09-14T18:44:38Z</dcterms:created>
  <dcterms:modified xsi:type="dcterms:W3CDTF">2020-10-29T23:57:28Z</dcterms:modified>
</cp:coreProperties>
</file>